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476"/>
    <a:srgbClr val="65075A"/>
    <a:srgbClr val="43053C"/>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3" autoAdjust="0"/>
    <p:restoredTop sz="94660"/>
  </p:normalViewPr>
  <p:slideViewPr>
    <p:cSldViewPr snapToGrid="0">
      <p:cViewPr varScale="1">
        <p:scale>
          <a:sx n="92" d="100"/>
          <a:sy n="92" d="100"/>
        </p:scale>
        <p:origin x="927" y="48"/>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BEB660B-2274-434E-8419-9E23F1FFB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68ADF38-54A8-47F7-BEB4-09A3959EBE3A}"/>
              </a:ext>
            </a:extLst>
          </p:cNvPr>
          <p:cNvSpPr txBox="1"/>
          <p:nvPr userDrawn="1"/>
        </p:nvSpPr>
        <p:spPr>
          <a:xfrm>
            <a:off x="2757826" y="1973228"/>
            <a:ext cx="3558887" cy="861774"/>
          </a:xfrm>
          <a:prstGeom prst="rect">
            <a:avLst/>
          </a:prstGeom>
          <a:noFill/>
        </p:spPr>
        <p:txBody>
          <a:bodyPr wrap="square" rtlCol="0">
            <a:spAutoFit/>
          </a:bodyPr>
          <a:lstStyle/>
          <a:p>
            <a:pPr marL="0" algn="l" defTabSz="914400" rtl="0" eaLnBrk="1" latinLnBrk="0" hangingPunct="1"/>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移动</a:t>
            </a:r>
            <a:r>
              <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rPr>
              <a:t>UI</a:t>
            </a:r>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2020/4/1</a:t>
            </a:fld>
            <a:endParaRPr lang="zh-CN" altLang="en-US"/>
          </a:p>
        </p:txBody>
      </p:sp>
      <p:sp>
        <p:nvSpPr>
          <p:cNvPr id="5" name="页脚占位符 4">
            <a:extLst>
              <a:ext uri="{FF2B5EF4-FFF2-40B4-BE49-F238E27FC236}">
                <a16:creationId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2020/4/1</a:t>
            </a:fld>
            <a:endParaRPr lang="zh-CN" altLang="en-US"/>
          </a:p>
        </p:txBody>
      </p:sp>
      <p:sp>
        <p:nvSpPr>
          <p:cNvPr id="5" name="页脚占位符 4">
            <a:extLst>
              <a:ext uri="{FF2B5EF4-FFF2-40B4-BE49-F238E27FC236}">
                <a16:creationId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2020/4/1</a:t>
            </a:fld>
            <a:endParaRPr lang="zh-CN" altLang="en-US"/>
          </a:p>
        </p:txBody>
      </p:sp>
      <p:sp>
        <p:nvSpPr>
          <p:cNvPr id="5" name="页脚占位符 4">
            <a:extLst>
              <a:ext uri="{FF2B5EF4-FFF2-40B4-BE49-F238E27FC236}">
                <a16:creationId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pic>
        <p:nvPicPr>
          <p:cNvPr id="7" name="图片 6" descr="未标题-1.jpg">
            <a:extLst>
              <a:ext uri="{FF2B5EF4-FFF2-40B4-BE49-F238E27FC236}">
                <a16:creationId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t>2020/4/1</a:t>
            </a:fld>
            <a:endParaRPr lang="zh-CN" altLang="en-US"/>
          </a:p>
        </p:txBody>
      </p:sp>
      <p:sp>
        <p:nvSpPr>
          <p:cNvPr id="11" name="页脚占位符 4">
            <a:extLst>
              <a:ext uri="{FF2B5EF4-FFF2-40B4-BE49-F238E27FC236}">
                <a16:creationId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t>‹#›</a:t>
            </a:fld>
            <a:endParaRPr lang="zh-CN" altLang="en-US"/>
          </a:p>
        </p:txBody>
      </p:sp>
      <p:sp>
        <p:nvSpPr>
          <p:cNvPr id="13" name="矩形 12">
            <a:extLst>
              <a:ext uri="{FF2B5EF4-FFF2-40B4-BE49-F238E27FC236}">
                <a16:creationId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2020/4/1</a:t>
            </a:fld>
            <a:endParaRPr lang="zh-CN" altLang="en-US"/>
          </a:p>
        </p:txBody>
      </p:sp>
      <p:sp>
        <p:nvSpPr>
          <p:cNvPr id="8" name="页脚占位符 7">
            <a:extLst>
              <a:ext uri="{FF2B5EF4-FFF2-40B4-BE49-F238E27FC236}">
                <a16:creationId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2020/4/1</a:t>
            </a:fld>
            <a:endParaRPr lang="zh-CN" altLang="en-US"/>
          </a:p>
        </p:txBody>
      </p:sp>
      <p:sp>
        <p:nvSpPr>
          <p:cNvPr id="4" name="页脚占位符 3">
            <a:extLst>
              <a:ext uri="{FF2B5EF4-FFF2-40B4-BE49-F238E27FC236}">
                <a16:creationId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2020/4/1</a:t>
            </a:fld>
            <a:endParaRPr lang="zh-CN" altLang="en-US"/>
          </a:p>
        </p:txBody>
      </p:sp>
      <p:sp>
        <p:nvSpPr>
          <p:cNvPr id="3" name="页脚占位符 2">
            <a:extLst>
              <a:ext uri="{FF2B5EF4-FFF2-40B4-BE49-F238E27FC236}">
                <a16:creationId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2020/4/1</a:t>
            </a:fld>
            <a:endParaRPr lang="zh-CN" altLang="en-US"/>
          </a:p>
        </p:txBody>
      </p:sp>
      <p:sp>
        <p:nvSpPr>
          <p:cNvPr id="6" name="页脚占位符 5">
            <a:extLst>
              <a:ext uri="{FF2B5EF4-FFF2-40B4-BE49-F238E27FC236}">
                <a16:creationId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2020/4/1</a:t>
            </a:fld>
            <a:endParaRPr lang="zh-CN" altLang="en-US"/>
          </a:p>
        </p:txBody>
      </p:sp>
      <p:sp>
        <p:nvSpPr>
          <p:cNvPr id="6" name="页脚占位符 5">
            <a:extLst>
              <a:ext uri="{FF2B5EF4-FFF2-40B4-BE49-F238E27FC236}">
                <a16:creationId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2.tif"/></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6.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1.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2.tif"/></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26.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0.tiff"/></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3.tiff"/></Relationships>
</file>

<file path=ppt/slides/_rels/slide29.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5.tiff"/></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0.jpeg"/></Relationships>
</file>

<file path=ppt/slides/_rels/slide33.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53.jpeg"/><Relationship Id="rId4" Type="http://schemas.openxmlformats.org/officeDocument/2006/relationships/image" Target="../media/image52.jpeg"/></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6.tiff"/></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9.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0.tiff"/></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3.tiff"/></Relationships>
</file>

<file path=ppt/slides/_rels/slide41.xml.rels><?xml version="1.0" encoding="UTF-8" standalone="yes"?>
<Relationships xmlns="http://schemas.openxmlformats.org/package/2006/relationships"><Relationship Id="rId3" Type="http://schemas.openxmlformats.org/officeDocument/2006/relationships/image" Target="../media/image64.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5.tiff"/></Relationships>
</file>

<file path=ppt/slides/_rels/slide5.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3165"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胶版纸特点</a:t>
            </a:r>
          </a:p>
        </p:txBody>
      </p:sp>
      <p:sp>
        <p:nvSpPr>
          <p:cNvPr id="4" name="矩形 3">
            <a:extLst>
              <a:ext uri="{FF2B5EF4-FFF2-40B4-BE49-F238E27FC236}">
                <a16:creationId xmlns:a16="http://schemas.microsoft.com/office/drawing/2014/main" id="{569B275D-D7F6-4CD4-9AF0-2AA9878FF001}"/>
              </a:ext>
            </a:extLst>
          </p:cNvPr>
          <p:cNvSpPr/>
          <p:nvPr/>
        </p:nvSpPr>
        <p:spPr>
          <a:xfrm>
            <a:off x="954834" y="1807171"/>
            <a:ext cx="7430630" cy="2677656"/>
          </a:xfrm>
          <a:prstGeom prst="rect">
            <a:avLst/>
          </a:prstGeom>
        </p:spPr>
        <p:txBody>
          <a:bodyPr wrap="square">
            <a:spAutoFit/>
          </a:bodyPr>
          <a:lstStyle/>
          <a:p>
            <a:pPr indent="266700" algn="just"/>
            <a:r>
              <a:rPr lang="en-US" altLang="zh-CN" sz="2400" dirty="0"/>
              <a:t>   </a:t>
            </a:r>
            <a:r>
              <a:rPr lang="zh-CN" altLang="zh-CN" sz="2400" dirty="0"/>
              <a:t>胶版纸主要为胶印印刷机或其他印刷机印制高级彩色印刷品时使用，例如印制单色或多色的书刊封面、正文、</a:t>
            </a:r>
            <a:r>
              <a:rPr lang="en-US" altLang="zh-CN" sz="2400" dirty="0"/>
              <a:t>插</a:t>
            </a:r>
            <a:r>
              <a:rPr lang="zh-CN" altLang="en-US" sz="2400" dirty="0"/>
              <a:t>页</a:t>
            </a:r>
            <a:r>
              <a:rPr lang="zh-CN" altLang="zh-CN" sz="2400" dirty="0"/>
              <a:t>、画报、地图、</a:t>
            </a:r>
            <a:r>
              <a:rPr lang="zh-CN" altLang="en-US" sz="2400" dirty="0"/>
              <a:t>宣传画</a:t>
            </a:r>
            <a:r>
              <a:rPr lang="zh-CN" altLang="zh-CN" sz="2400" dirty="0"/>
              <a:t>、彩色商标和各种包装品等。胶版纸按纸浆料的配比分为特号、</a:t>
            </a:r>
            <a:r>
              <a:rPr lang="en-US" altLang="zh-CN" sz="2400" dirty="0"/>
              <a:t>1</a:t>
            </a:r>
            <a:r>
              <a:rPr lang="zh-CN" altLang="zh-CN" sz="2400" dirty="0"/>
              <a:t>号和</a:t>
            </a:r>
            <a:r>
              <a:rPr lang="en-US" altLang="zh-CN" sz="2400" dirty="0"/>
              <a:t>2</a:t>
            </a:r>
            <a:r>
              <a:rPr lang="zh-CN" altLang="zh-CN" sz="2400" dirty="0"/>
              <a:t>号</a:t>
            </a:r>
            <a:r>
              <a:rPr lang="en-US" altLang="zh-CN" sz="2400" dirty="0"/>
              <a:t>3</a:t>
            </a:r>
            <a:r>
              <a:rPr lang="zh-CN" altLang="zh-CN" sz="2400" dirty="0"/>
              <a:t>种，具有较高的强度和适印性能。并有单面和双面之分，同时还有超级压光与普通压光两个等级。</a:t>
            </a:r>
          </a:p>
          <a:p>
            <a:pPr indent="266700" algn="just">
              <a:spcAft>
                <a:spcPts val="0"/>
              </a:spcAft>
            </a:pPr>
            <a:endParaRPr lang="zh-CN" altLang="zh-CN" sz="2400" dirty="0"/>
          </a:p>
        </p:txBody>
      </p:sp>
      <p:grpSp>
        <p:nvGrpSpPr>
          <p:cNvPr id="10" name="组合 9">
            <a:extLst>
              <a:ext uri="{FF2B5EF4-FFF2-40B4-BE49-F238E27FC236}">
                <a16:creationId xmlns:a16="http://schemas.microsoft.com/office/drawing/2014/main" id="{F1221DCA-F9E2-4490-AE48-951BF5A5E0F5}"/>
              </a:ext>
            </a:extLst>
          </p:cNvPr>
          <p:cNvGrpSpPr/>
          <p:nvPr/>
        </p:nvGrpSpPr>
        <p:grpSpPr>
          <a:xfrm>
            <a:off x="1771876" y="4213129"/>
            <a:ext cx="5715161" cy="2166890"/>
            <a:chOff x="1938130" y="4176761"/>
            <a:chExt cx="5715161" cy="2166890"/>
          </a:xfrm>
        </p:grpSpPr>
        <p:pic>
          <p:nvPicPr>
            <p:cNvPr id="15" name="图片 14" descr="图片包含 墙壁&#10;&#10;描述已自动生成">
              <a:extLst>
                <a:ext uri="{FF2B5EF4-FFF2-40B4-BE49-F238E27FC236}">
                  <a16:creationId xmlns:a16="http://schemas.microsoft.com/office/drawing/2014/main" id="{77D70591-79AE-4D0E-AB2D-BF82FE8AE8F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938130" y="4176761"/>
              <a:ext cx="2399850" cy="2166890"/>
            </a:xfrm>
            <a:prstGeom prst="rect">
              <a:avLst/>
            </a:prstGeom>
          </p:spPr>
        </p:pic>
        <p:pic>
          <p:nvPicPr>
            <p:cNvPr id="16" name="图片 15" descr="图片包含 信封, 定居者&#10;&#10;描述已自动生成">
              <a:extLst>
                <a:ext uri="{FF2B5EF4-FFF2-40B4-BE49-F238E27FC236}">
                  <a16:creationId xmlns:a16="http://schemas.microsoft.com/office/drawing/2014/main" id="{20640834-02FE-4E20-A03D-F545F6E58B1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670149" y="4176761"/>
              <a:ext cx="2983142" cy="2166890"/>
            </a:xfrm>
            <a:prstGeom prst="rect">
              <a:avLst/>
            </a:prstGeom>
          </p:spPr>
        </p:pic>
      </p:grpSp>
    </p:spTree>
    <p:extLst>
      <p:ext uri="{BB962C8B-B14F-4D97-AF65-F5344CB8AC3E}">
        <p14:creationId xmlns:p14="http://schemas.microsoft.com/office/powerpoint/2010/main" val="3157214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3165"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铜版纸特点</a:t>
            </a:r>
          </a:p>
        </p:txBody>
      </p:sp>
      <p:sp>
        <p:nvSpPr>
          <p:cNvPr id="2" name="矩形 1">
            <a:extLst>
              <a:ext uri="{FF2B5EF4-FFF2-40B4-BE49-F238E27FC236}">
                <a16:creationId xmlns:a16="http://schemas.microsoft.com/office/drawing/2014/main" id="{0C6BC40F-79FE-4516-853F-A90ED9C106DC}"/>
              </a:ext>
            </a:extLst>
          </p:cNvPr>
          <p:cNvSpPr/>
          <p:nvPr/>
        </p:nvSpPr>
        <p:spPr>
          <a:xfrm>
            <a:off x="1096241" y="1864259"/>
            <a:ext cx="7081404" cy="1569660"/>
          </a:xfrm>
          <a:prstGeom prst="rect">
            <a:avLst/>
          </a:prstGeom>
        </p:spPr>
        <p:txBody>
          <a:bodyPr wrap="square">
            <a:spAutoFit/>
          </a:bodyPr>
          <a:lstStyle/>
          <a:p>
            <a:pPr indent="266700" algn="just">
              <a:spcAft>
                <a:spcPts val="0"/>
              </a:spcAft>
            </a:pPr>
            <a:r>
              <a:rPr lang="en-US" altLang="zh-CN" sz="2400" dirty="0"/>
              <a:t>   </a:t>
            </a:r>
            <a:r>
              <a:rPr lang="zh-CN" altLang="zh-CN" sz="2400" dirty="0"/>
              <a:t>铜版纸是在原纸上涂上一层白色浆料，经过压光而制成，所以它又被称为涂料纸。铜版纸主要用于印刷画册、封面、明信片、精美的样本以及彩色商标等。铜版纸分为单、双面两类。</a:t>
            </a:r>
          </a:p>
        </p:txBody>
      </p:sp>
      <p:grpSp>
        <p:nvGrpSpPr>
          <p:cNvPr id="5" name="组合 4">
            <a:extLst>
              <a:ext uri="{FF2B5EF4-FFF2-40B4-BE49-F238E27FC236}">
                <a16:creationId xmlns:a16="http://schemas.microsoft.com/office/drawing/2014/main" id="{7B00B38E-DBD9-4675-875B-7F59165686F7}"/>
              </a:ext>
            </a:extLst>
          </p:cNvPr>
          <p:cNvGrpSpPr/>
          <p:nvPr/>
        </p:nvGrpSpPr>
        <p:grpSpPr>
          <a:xfrm>
            <a:off x="1241173" y="3580961"/>
            <a:ext cx="6791539" cy="2400300"/>
            <a:chOff x="1453165" y="3539398"/>
            <a:chExt cx="6791539" cy="2400300"/>
          </a:xfrm>
        </p:grpSpPr>
        <p:pic>
          <p:nvPicPr>
            <p:cNvPr id="10" name="图片 9">
              <a:extLst>
                <a:ext uri="{FF2B5EF4-FFF2-40B4-BE49-F238E27FC236}">
                  <a16:creationId xmlns:a16="http://schemas.microsoft.com/office/drawing/2014/main" id="{A14CE732-C56D-40FC-879A-6C6499C134F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453165" y="3539398"/>
              <a:ext cx="2430136" cy="2400300"/>
            </a:xfrm>
            <a:prstGeom prst="rect">
              <a:avLst/>
            </a:prstGeom>
          </p:spPr>
        </p:pic>
        <p:pic>
          <p:nvPicPr>
            <p:cNvPr id="11" name="图片 10" descr="图片包含 文字&#10;&#10;描述已自动生成">
              <a:extLst>
                <a:ext uri="{FF2B5EF4-FFF2-40B4-BE49-F238E27FC236}">
                  <a16:creationId xmlns:a16="http://schemas.microsoft.com/office/drawing/2014/main" id="{534BEB71-DCEA-428D-961D-BE95B5EC6A9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058134" y="3539398"/>
              <a:ext cx="4186570" cy="2400300"/>
            </a:xfrm>
            <a:prstGeom prst="rect">
              <a:avLst/>
            </a:prstGeom>
          </p:spPr>
        </p:pic>
      </p:grpSp>
    </p:spTree>
    <p:extLst>
      <p:ext uri="{BB962C8B-B14F-4D97-AF65-F5344CB8AC3E}">
        <p14:creationId xmlns:p14="http://schemas.microsoft.com/office/powerpoint/2010/main" val="265685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3164"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凸版纸特点</a:t>
            </a:r>
          </a:p>
        </p:txBody>
      </p:sp>
      <p:sp>
        <p:nvSpPr>
          <p:cNvPr id="2" name="矩形 1">
            <a:extLst>
              <a:ext uri="{FF2B5EF4-FFF2-40B4-BE49-F238E27FC236}">
                <a16:creationId xmlns:a16="http://schemas.microsoft.com/office/drawing/2014/main" id="{0C6BC40F-79FE-4516-853F-A90ED9C106DC}"/>
              </a:ext>
            </a:extLst>
          </p:cNvPr>
          <p:cNvSpPr/>
          <p:nvPr/>
        </p:nvSpPr>
        <p:spPr>
          <a:xfrm>
            <a:off x="1096241" y="1786332"/>
            <a:ext cx="7081404" cy="2677656"/>
          </a:xfrm>
          <a:prstGeom prst="rect">
            <a:avLst/>
          </a:prstGeom>
        </p:spPr>
        <p:txBody>
          <a:bodyPr wrap="square">
            <a:spAutoFit/>
          </a:bodyPr>
          <a:lstStyle/>
          <a:p>
            <a:pPr algn="just"/>
            <a:r>
              <a:rPr lang="en-US" altLang="zh-CN" sz="2400" dirty="0"/>
              <a:t>      </a:t>
            </a:r>
            <a:r>
              <a:rPr lang="zh-CN" altLang="zh-CN" sz="2400" dirty="0"/>
              <a:t>因为凸版纸是凸版印刷书籍、杂志时的主要用纸，所以凸版纸主要供凸版印刷使用。凸版纸的特性与新闻纸的特性相似，但又不完全相同。由于它的纸浆料配比要优于新闻纸，所以凸版纸的纤维组织比较均匀，同时纤维间的空隙又被一定量的胶料所充填，再经过漂白处理，使得凸版纸的纸张对印刷具有较好的适应性。</a:t>
            </a:r>
          </a:p>
        </p:txBody>
      </p:sp>
      <p:grpSp>
        <p:nvGrpSpPr>
          <p:cNvPr id="3" name="组合 2">
            <a:extLst>
              <a:ext uri="{FF2B5EF4-FFF2-40B4-BE49-F238E27FC236}">
                <a16:creationId xmlns:a16="http://schemas.microsoft.com/office/drawing/2014/main" id="{D0B063F7-38EB-489E-9844-9642C99147EE}"/>
              </a:ext>
            </a:extLst>
          </p:cNvPr>
          <p:cNvGrpSpPr/>
          <p:nvPr/>
        </p:nvGrpSpPr>
        <p:grpSpPr>
          <a:xfrm>
            <a:off x="1755524" y="4491540"/>
            <a:ext cx="5598239" cy="1901541"/>
            <a:chOff x="1755524" y="4491540"/>
            <a:chExt cx="5598239" cy="1901541"/>
          </a:xfrm>
        </p:grpSpPr>
        <p:pic>
          <p:nvPicPr>
            <p:cNvPr id="12" name="图片 11" descr="图片包含 文字&#10;&#10;描述已自动生成">
              <a:extLst>
                <a:ext uri="{FF2B5EF4-FFF2-40B4-BE49-F238E27FC236}">
                  <a16:creationId xmlns:a16="http://schemas.microsoft.com/office/drawing/2014/main" id="{7B244F89-4FC4-43F9-9484-1D20CCCC344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755524" y="4491541"/>
              <a:ext cx="2775452" cy="1901540"/>
            </a:xfrm>
            <a:prstGeom prst="rect">
              <a:avLst/>
            </a:prstGeom>
          </p:spPr>
        </p:pic>
        <p:pic>
          <p:nvPicPr>
            <p:cNvPr id="13" name="图片 12" descr="图片包含 服装&#10;&#10;描述已自动生成">
              <a:extLst>
                <a:ext uri="{FF2B5EF4-FFF2-40B4-BE49-F238E27FC236}">
                  <a16:creationId xmlns:a16="http://schemas.microsoft.com/office/drawing/2014/main" id="{4896F66C-BA5C-4871-B3F7-00758D329C79}"/>
                </a:ext>
              </a:extLst>
            </p:cNvPr>
            <p:cNvPicPr/>
            <p:nvPr/>
          </p:nvPicPr>
          <p:blipFill>
            <a:blip r:embed="rId4">
              <a:extLst>
                <a:ext uri="{28A0092B-C50C-407E-A947-70E740481C1C}">
                  <a14:useLocalDpi xmlns:a14="http://schemas.microsoft.com/office/drawing/2010/main" val="0"/>
                </a:ext>
              </a:extLst>
            </a:blip>
            <a:stretch>
              <a:fillRect/>
            </a:stretch>
          </p:blipFill>
          <p:spPr>
            <a:xfrm>
              <a:off x="4799911" y="4491540"/>
              <a:ext cx="2553852" cy="1901540"/>
            </a:xfrm>
            <a:prstGeom prst="rect">
              <a:avLst/>
            </a:prstGeom>
          </p:spPr>
        </p:pic>
      </p:grpSp>
    </p:spTree>
    <p:extLst>
      <p:ext uri="{BB962C8B-B14F-4D97-AF65-F5344CB8AC3E}">
        <p14:creationId xmlns:p14="http://schemas.microsoft.com/office/powerpoint/2010/main" val="1033196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3164"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凸版纸特点</a:t>
            </a:r>
          </a:p>
        </p:txBody>
      </p:sp>
      <p:sp>
        <p:nvSpPr>
          <p:cNvPr id="2" name="矩形 1">
            <a:extLst>
              <a:ext uri="{FF2B5EF4-FFF2-40B4-BE49-F238E27FC236}">
                <a16:creationId xmlns:a16="http://schemas.microsoft.com/office/drawing/2014/main" id="{0C6BC40F-79FE-4516-853F-A90ED9C106DC}"/>
              </a:ext>
            </a:extLst>
          </p:cNvPr>
          <p:cNvSpPr/>
          <p:nvPr/>
        </p:nvSpPr>
        <p:spPr>
          <a:xfrm>
            <a:off x="1096240" y="1786332"/>
            <a:ext cx="7206095" cy="2677656"/>
          </a:xfrm>
          <a:prstGeom prst="rect">
            <a:avLst/>
          </a:prstGeom>
        </p:spPr>
        <p:txBody>
          <a:bodyPr wrap="square">
            <a:spAutoFit/>
          </a:bodyPr>
          <a:lstStyle/>
          <a:p>
            <a:pPr algn="just"/>
            <a:r>
              <a:rPr lang="en-US" altLang="zh-CN" sz="2400" dirty="0"/>
              <a:t>       </a:t>
            </a:r>
            <a:r>
              <a:rPr lang="zh-CN" altLang="zh-CN" sz="2400" dirty="0"/>
              <a:t>新闻纸也叫白报纸，是报刊及杂志的主要用纸，同时它也可作为课本、传单和连环画等正文用纸。新闻纸具有纸质轻、弹性好和吸墨性能好的特性，这些特点可以保证油墨能较好地固定在纸面上，同时纸张经过压光后两面平滑，不起毛，这使纸张两面印迹都比较清晰且饱满。新闻纸有一定的机械强度，同时不透明性能还好，非常适合高速轮转机印刷</a:t>
            </a:r>
            <a:r>
              <a:rPr lang="zh-CN" altLang="en-US" sz="2400" dirty="0"/>
              <a:t>。</a:t>
            </a:r>
            <a:endParaRPr lang="zh-CN" altLang="zh-CN" sz="2400" dirty="0"/>
          </a:p>
        </p:txBody>
      </p:sp>
      <p:pic>
        <p:nvPicPr>
          <p:cNvPr id="10" name="图片 9">
            <a:extLst>
              <a:ext uri="{FF2B5EF4-FFF2-40B4-BE49-F238E27FC236}">
                <a16:creationId xmlns:a16="http://schemas.microsoft.com/office/drawing/2014/main" id="{ABC76E1A-F9B7-4C7C-ADCC-F422052A90E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3240833" y="4546022"/>
            <a:ext cx="2055802" cy="1797628"/>
          </a:xfrm>
          <a:prstGeom prst="rect">
            <a:avLst/>
          </a:prstGeom>
        </p:spPr>
      </p:pic>
    </p:spTree>
    <p:extLst>
      <p:ext uri="{BB962C8B-B14F-4D97-AF65-F5344CB8AC3E}">
        <p14:creationId xmlns:p14="http://schemas.microsoft.com/office/powerpoint/2010/main" val="1967113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3164"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字典纸特点</a:t>
            </a:r>
          </a:p>
        </p:txBody>
      </p:sp>
      <p:sp>
        <p:nvSpPr>
          <p:cNvPr id="2" name="矩形 1">
            <a:extLst>
              <a:ext uri="{FF2B5EF4-FFF2-40B4-BE49-F238E27FC236}">
                <a16:creationId xmlns:a16="http://schemas.microsoft.com/office/drawing/2014/main" id="{0C6BC40F-79FE-4516-853F-A90ED9C106DC}"/>
              </a:ext>
            </a:extLst>
          </p:cNvPr>
          <p:cNvSpPr/>
          <p:nvPr/>
        </p:nvSpPr>
        <p:spPr>
          <a:xfrm>
            <a:off x="1096240" y="1786332"/>
            <a:ext cx="7206095" cy="2308324"/>
          </a:xfrm>
          <a:prstGeom prst="rect">
            <a:avLst/>
          </a:prstGeom>
        </p:spPr>
        <p:txBody>
          <a:bodyPr wrap="square">
            <a:spAutoFit/>
          </a:bodyPr>
          <a:lstStyle/>
          <a:p>
            <a:pPr algn="just"/>
            <a:r>
              <a:rPr lang="en-US" altLang="zh-CN" sz="2400" dirty="0"/>
              <a:t>      </a:t>
            </a:r>
            <a:r>
              <a:rPr lang="zh-CN" altLang="zh-CN" sz="2400" dirty="0"/>
              <a:t>字典纸是一种高级的薄型书刊用纸。字典纸的纸张纸薄且强韧耐折，纸面洁白细致，质地紧密平滑，稍微透明，有一定的抗水性能。字典纸主要用于印刷字典、辞书、手册、经典书籍及页码较多、要求方便携带的书籍。字典纸对印刷工艺中的压力和墨色有较高的要求，因此印刷时在工艺上必须特别重视。</a:t>
            </a:r>
          </a:p>
        </p:txBody>
      </p:sp>
      <p:grpSp>
        <p:nvGrpSpPr>
          <p:cNvPr id="3" name="组合 2">
            <a:extLst>
              <a:ext uri="{FF2B5EF4-FFF2-40B4-BE49-F238E27FC236}">
                <a16:creationId xmlns:a16="http://schemas.microsoft.com/office/drawing/2014/main" id="{B2EB3F33-D590-45C6-ABDC-1E54160E4B6B}"/>
              </a:ext>
            </a:extLst>
          </p:cNvPr>
          <p:cNvGrpSpPr/>
          <p:nvPr/>
        </p:nvGrpSpPr>
        <p:grpSpPr>
          <a:xfrm>
            <a:off x="2509278" y="4122208"/>
            <a:ext cx="4380017" cy="2297990"/>
            <a:chOff x="2662112" y="4122208"/>
            <a:chExt cx="4380017" cy="2297990"/>
          </a:xfrm>
        </p:grpSpPr>
        <p:pic>
          <p:nvPicPr>
            <p:cNvPr id="11" name="图片 10">
              <a:extLst>
                <a:ext uri="{FF2B5EF4-FFF2-40B4-BE49-F238E27FC236}">
                  <a16:creationId xmlns:a16="http://schemas.microsoft.com/office/drawing/2014/main" id="{007933FC-61B1-4273-AD2D-C83CEC24C30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662112" y="4165368"/>
              <a:ext cx="1572922" cy="2254830"/>
            </a:xfrm>
            <a:prstGeom prst="rect">
              <a:avLst/>
            </a:prstGeom>
          </p:spPr>
        </p:pic>
        <p:pic>
          <p:nvPicPr>
            <p:cNvPr id="12" name="图片 11" descr="图片包含 文字&#10;&#10;描述已自动生成">
              <a:extLst>
                <a:ext uri="{FF2B5EF4-FFF2-40B4-BE49-F238E27FC236}">
                  <a16:creationId xmlns:a16="http://schemas.microsoft.com/office/drawing/2014/main" id="{2E6F4F44-102F-4A4E-A675-96D5B06BF77B}"/>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35631" y="4122208"/>
              <a:ext cx="2506498" cy="2254830"/>
            </a:xfrm>
            <a:prstGeom prst="rect">
              <a:avLst/>
            </a:prstGeom>
          </p:spPr>
        </p:pic>
      </p:grpSp>
    </p:spTree>
    <p:extLst>
      <p:ext uri="{BB962C8B-B14F-4D97-AF65-F5344CB8AC3E}">
        <p14:creationId xmlns:p14="http://schemas.microsoft.com/office/powerpoint/2010/main" val="2427300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3163"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白卡纸特点</a:t>
            </a:r>
          </a:p>
        </p:txBody>
      </p:sp>
      <p:sp>
        <p:nvSpPr>
          <p:cNvPr id="2" name="矩形 1">
            <a:extLst>
              <a:ext uri="{FF2B5EF4-FFF2-40B4-BE49-F238E27FC236}">
                <a16:creationId xmlns:a16="http://schemas.microsoft.com/office/drawing/2014/main" id="{0C6BC40F-79FE-4516-853F-A90ED9C106DC}"/>
              </a:ext>
            </a:extLst>
          </p:cNvPr>
          <p:cNvSpPr/>
          <p:nvPr/>
        </p:nvSpPr>
        <p:spPr>
          <a:xfrm>
            <a:off x="1096240" y="1786332"/>
            <a:ext cx="7206095" cy="2308324"/>
          </a:xfrm>
          <a:prstGeom prst="rect">
            <a:avLst/>
          </a:prstGeom>
        </p:spPr>
        <p:txBody>
          <a:bodyPr wrap="square">
            <a:spAutoFit/>
          </a:bodyPr>
          <a:lstStyle/>
          <a:p>
            <a:pPr algn="just"/>
            <a:r>
              <a:rPr lang="en-US" altLang="zh-CN" sz="2400" dirty="0"/>
              <a:t>       </a:t>
            </a:r>
            <a:r>
              <a:rPr lang="zh-CN" altLang="zh-CN" sz="2400" dirty="0"/>
              <a:t>白卡纸的伸缩性小，且韧性较强，所以折叠时不易断裂。白卡纸主要用于印刷包装盒和商品装潢。在书籍装帧设计中，白卡纸常被用作简装书、精装书的里封和精装书的径纸（书脊条）等。白板纸按纸面分为粉面白板纸与普通白板纸两大类；按底层分类有灰底与白底两种。</a:t>
            </a:r>
          </a:p>
        </p:txBody>
      </p:sp>
      <p:pic>
        <p:nvPicPr>
          <p:cNvPr id="10" name="图片 9" descr="图片包含 雨伞, 配件&#10;&#10;描述已自动生成">
            <a:extLst>
              <a:ext uri="{FF2B5EF4-FFF2-40B4-BE49-F238E27FC236}">
                <a16:creationId xmlns:a16="http://schemas.microsoft.com/office/drawing/2014/main" id="{D1E9F596-ED4B-4ED4-A3A9-31235EC75A51}"/>
              </a:ext>
            </a:extLst>
          </p:cNvPr>
          <p:cNvPicPr/>
          <p:nvPr/>
        </p:nvPicPr>
        <p:blipFill>
          <a:blip r:embed="rId3">
            <a:extLst>
              <a:ext uri="{28A0092B-C50C-407E-A947-70E740481C1C}">
                <a14:useLocalDpi xmlns:a14="http://schemas.microsoft.com/office/drawing/2010/main" val="0"/>
              </a:ext>
            </a:extLst>
          </a:blip>
          <a:stretch>
            <a:fillRect/>
          </a:stretch>
        </p:blipFill>
        <p:spPr>
          <a:xfrm>
            <a:off x="2591106" y="4122208"/>
            <a:ext cx="3961788" cy="2275610"/>
          </a:xfrm>
          <a:prstGeom prst="rect">
            <a:avLst/>
          </a:prstGeom>
        </p:spPr>
      </p:pic>
    </p:spTree>
    <p:extLst>
      <p:ext uri="{BB962C8B-B14F-4D97-AF65-F5344CB8AC3E}">
        <p14:creationId xmlns:p14="http://schemas.microsoft.com/office/powerpoint/2010/main" val="2251194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3162"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瓦楞纸特点</a:t>
            </a:r>
          </a:p>
        </p:txBody>
      </p:sp>
      <p:sp>
        <p:nvSpPr>
          <p:cNvPr id="2" name="矩形 1">
            <a:extLst>
              <a:ext uri="{FF2B5EF4-FFF2-40B4-BE49-F238E27FC236}">
                <a16:creationId xmlns:a16="http://schemas.microsoft.com/office/drawing/2014/main" id="{0C6BC40F-79FE-4516-853F-A90ED9C106DC}"/>
              </a:ext>
            </a:extLst>
          </p:cNvPr>
          <p:cNvSpPr/>
          <p:nvPr/>
        </p:nvSpPr>
        <p:spPr>
          <a:xfrm>
            <a:off x="1096240" y="1786332"/>
            <a:ext cx="7206095" cy="1569660"/>
          </a:xfrm>
          <a:prstGeom prst="rect">
            <a:avLst/>
          </a:prstGeom>
        </p:spPr>
        <p:txBody>
          <a:bodyPr wrap="square">
            <a:spAutoFit/>
          </a:bodyPr>
          <a:lstStyle/>
          <a:p>
            <a:pPr algn="just"/>
            <a:r>
              <a:rPr lang="en-US" altLang="zh-CN" sz="2400" dirty="0"/>
              <a:t>      </a:t>
            </a:r>
            <a:r>
              <a:rPr lang="zh-CN" altLang="zh-CN" sz="2400" dirty="0"/>
              <a:t>瓦楞纸是由挂面纸和通过瓦楞棍加工而形成的波形的瓦楞纸粘合而成的板状物。瓦楞纸一般被分为单瓦楞纸板和双瓦楞纸板两类，并且按照瓦楞的尺寸可分为：</a:t>
            </a:r>
            <a:r>
              <a:rPr lang="en-US" altLang="zh-CN" sz="2400" dirty="0"/>
              <a:t>A</a:t>
            </a:r>
            <a:r>
              <a:rPr lang="zh-CN" altLang="zh-CN" sz="2400" dirty="0"/>
              <a:t>、</a:t>
            </a:r>
            <a:r>
              <a:rPr lang="en-US" altLang="zh-CN" sz="2400" dirty="0"/>
              <a:t>B</a:t>
            </a:r>
            <a:r>
              <a:rPr lang="zh-CN" altLang="zh-CN" sz="2400" dirty="0"/>
              <a:t>、</a:t>
            </a:r>
            <a:r>
              <a:rPr lang="en-US" altLang="zh-CN" sz="2400" dirty="0"/>
              <a:t>C</a:t>
            </a:r>
            <a:r>
              <a:rPr lang="zh-CN" altLang="zh-CN" sz="2400" dirty="0"/>
              <a:t>、</a:t>
            </a:r>
            <a:r>
              <a:rPr lang="en-US" altLang="zh-CN" sz="2400" dirty="0"/>
              <a:t>E</a:t>
            </a:r>
            <a:r>
              <a:rPr lang="zh-CN" altLang="zh-CN" sz="2400" dirty="0"/>
              <a:t>、</a:t>
            </a:r>
            <a:r>
              <a:rPr lang="en-US" altLang="zh-CN" sz="2400" dirty="0"/>
              <a:t>F</a:t>
            </a:r>
            <a:r>
              <a:rPr lang="zh-CN" altLang="zh-CN" sz="2400" dirty="0"/>
              <a:t>五种类型。</a:t>
            </a:r>
          </a:p>
        </p:txBody>
      </p:sp>
      <p:pic>
        <p:nvPicPr>
          <p:cNvPr id="11" name="图片 10" descr="图片包含 餐桌, 室内, 人员&#10;&#10;描述已自动生成">
            <a:extLst>
              <a:ext uri="{FF2B5EF4-FFF2-40B4-BE49-F238E27FC236}">
                <a16:creationId xmlns:a16="http://schemas.microsoft.com/office/drawing/2014/main" id="{B765F7E4-FD0F-4056-9285-84183C5D79B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698104" y="3502009"/>
            <a:ext cx="3747792" cy="2795154"/>
          </a:xfrm>
          <a:prstGeom prst="rect">
            <a:avLst/>
          </a:prstGeom>
        </p:spPr>
      </p:pic>
    </p:spTree>
    <p:extLst>
      <p:ext uri="{BB962C8B-B14F-4D97-AF65-F5344CB8AC3E}">
        <p14:creationId xmlns:p14="http://schemas.microsoft.com/office/powerpoint/2010/main" val="3307347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3161"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牛皮纸特点</a:t>
            </a:r>
          </a:p>
        </p:txBody>
      </p:sp>
      <p:sp>
        <p:nvSpPr>
          <p:cNvPr id="2" name="矩形 1">
            <a:extLst>
              <a:ext uri="{FF2B5EF4-FFF2-40B4-BE49-F238E27FC236}">
                <a16:creationId xmlns:a16="http://schemas.microsoft.com/office/drawing/2014/main" id="{0C6BC40F-79FE-4516-853F-A90ED9C106DC}"/>
              </a:ext>
            </a:extLst>
          </p:cNvPr>
          <p:cNvSpPr/>
          <p:nvPr/>
        </p:nvSpPr>
        <p:spPr>
          <a:xfrm>
            <a:off x="1096240" y="1786332"/>
            <a:ext cx="7206095" cy="1938992"/>
          </a:xfrm>
          <a:prstGeom prst="rect">
            <a:avLst/>
          </a:prstGeom>
        </p:spPr>
        <p:txBody>
          <a:bodyPr wrap="square">
            <a:spAutoFit/>
          </a:bodyPr>
          <a:lstStyle/>
          <a:p>
            <a:pPr algn="just"/>
            <a:r>
              <a:rPr lang="en-US" altLang="zh-CN" sz="2400" dirty="0"/>
              <a:t>      </a:t>
            </a:r>
            <a:r>
              <a:rPr lang="zh-CN" altLang="zh-CN" sz="2400" dirty="0"/>
              <a:t>牛皮纸是坚韧耐水的包装用纸，它的颜色呈现为棕黄色。因为牛皮纸具有很大的拉力，所以用途很广，日常生活中常被用于制作纸袋、信封、作业本、唱片套、卷宗和砂纸等。牛皮纸有单光、双光、条纹和无纹</a:t>
            </a:r>
            <a:r>
              <a:rPr lang="en-US" altLang="zh-CN" sz="2400" dirty="0"/>
              <a:t>4</a:t>
            </a:r>
            <a:r>
              <a:rPr lang="zh-CN" altLang="zh-CN" sz="2400" dirty="0"/>
              <a:t>个种类。</a:t>
            </a:r>
          </a:p>
        </p:txBody>
      </p:sp>
      <p:grpSp>
        <p:nvGrpSpPr>
          <p:cNvPr id="3" name="组合 2">
            <a:extLst>
              <a:ext uri="{FF2B5EF4-FFF2-40B4-BE49-F238E27FC236}">
                <a16:creationId xmlns:a16="http://schemas.microsoft.com/office/drawing/2014/main" id="{4BAD03ED-B30A-4B93-87CE-66FBC9EFC4EB}"/>
              </a:ext>
            </a:extLst>
          </p:cNvPr>
          <p:cNvGrpSpPr/>
          <p:nvPr/>
        </p:nvGrpSpPr>
        <p:grpSpPr>
          <a:xfrm>
            <a:off x="1096240" y="3752876"/>
            <a:ext cx="7073780" cy="2591044"/>
            <a:chOff x="1166686" y="3725324"/>
            <a:chExt cx="7073780" cy="2591044"/>
          </a:xfrm>
        </p:grpSpPr>
        <p:pic>
          <p:nvPicPr>
            <p:cNvPr id="10" name="图片 9" descr="图片包含 餐桌, 室内, 就坐&#10;&#10;描述已自动生成">
              <a:extLst>
                <a:ext uri="{FF2B5EF4-FFF2-40B4-BE49-F238E27FC236}">
                  <a16:creationId xmlns:a16="http://schemas.microsoft.com/office/drawing/2014/main" id="{39314816-F0B6-4F7B-9E9E-57F426AB5C8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66686" y="3752876"/>
              <a:ext cx="3766092" cy="2563492"/>
            </a:xfrm>
            <a:prstGeom prst="rect">
              <a:avLst/>
            </a:prstGeom>
          </p:spPr>
        </p:pic>
        <p:pic>
          <p:nvPicPr>
            <p:cNvPr id="12" name="图片 11">
              <a:extLst>
                <a:ext uri="{FF2B5EF4-FFF2-40B4-BE49-F238E27FC236}">
                  <a16:creationId xmlns:a16="http://schemas.microsoft.com/office/drawing/2014/main" id="{8B65EBAB-AA33-40E7-9A99-7B25AB98ECB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25010" y="3725324"/>
              <a:ext cx="3115456" cy="2563492"/>
            </a:xfrm>
            <a:prstGeom prst="rect">
              <a:avLst/>
            </a:prstGeom>
          </p:spPr>
        </p:pic>
      </p:grpSp>
    </p:spTree>
    <p:extLst>
      <p:ext uri="{BB962C8B-B14F-4D97-AF65-F5344CB8AC3E}">
        <p14:creationId xmlns:p14="http://schemas.microsoft.com/office/powerpoint/2010/main" val="6997992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9869"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图像的具体形式</a:t>
            </a:r>
          </a:p>
        </p:txBody>
      </p:sp>
      <p:pic>
        <p:nvPicPr>
          <p:cNvPr id="5" name="图片 4">
            <a:extLst>
              <a:ext uri="{FF2B5EF4-FFF2-40B4-BE49-F238E27FC236}">
                <a16:creationId xmlns:a16="http://schemas.microsoft.com/office/drawing/2014/main" id="{0B2779AC-60C1-4D2D-835E-4FBBB66B42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0867" y="1609032"/>
            <a:ext cx="5202266" cy="5133108"/>
          </a:xfrm>
          <a:prstGeom prst="rect">
            <a:avLst/>
          </a:prstGeom>
        </p:spPr>
      </p:pic>
      <p:sp>
        <p:nvSpPr>
          <p:cNvPr id="11" name="矩形 10">
            <a:extLst>
              <a:ext uri="{FF2B5EF4-FFF2-40B4-BE49-F238E27FC236}">
                <a16:creationId xmlns:a16="http://schemas.microsoft.com/office/drawing/2014/main" id="{0844EE6A-D998-4024-969C-B6AB15EB3434}"/>
              </a:ext>
            </a:extLst>
          </p:cNvPr>
          <p:cNvSpPr/>
          <p:nvPr/>
        </p:nvSpPr>
        <p:spPr>
          <a:xfrm>
            <a:off x="4285202" y="2236415"/>
            <a:ext cx="902811" cy="523220"/>
          </a:xfrm>
          <a:prstGeom prst="rect">
            <a:avLst/>
          </a:prstGeom>
        </p:spPr>
        <p:txBody>
          <a:bodyPr wrap="none">
            <a:spAutoFit/>
          </a:bodyPr>
          <a:lstStyle/>
          <a:p>
            <a:r>
              <a:rPr lang="zh-CN" altLang="zh-CN" sz="2800" dirty="0"/>
              <a:t>相片</a:t>
            </a:r>
            <a:endParaRPr lang="zh-CN" altLang="en-US" sz="2800" dirty="0"/>
          </a:p>
        </p:txBody>
      </p:sp>
      <p:sp>
        <p:nvSpPr>
          <p:cNvPr id="13" name="矩形 12">
            <a:extLst>
              <a:ext uri="{FF2B5EF4-FFF2-40B4-BE49-F238E27FC236}">
                <a16:creationId xmlns:a16="http://schemas.microsoft.com/office/drawing/2014/main" id="{34CD720B-D8DB-46DF-A4A5-08D1F4773EDE}"/>
              </a:ext>
            </a:extLst>
          </p:cNvPr>
          <p:cNvSpPr/>
          <p:nvPr/>
        </p:nvSpPr>
        <p:spPr>
          <a:xfrm>
            <a:off x="5849034" y="3498912"/>
            <a:ext cx="902811" cy="523220"/>
          </a:xfrm>
          <a:prstGeom prst="rect">
            <a:avLst/>
          </a:prstGeom>
        </p:spPr>
        <p:txBody>
          <a:bodyPr wrap="none">
            <a:spAutoFit/>
          </a:bodyPr>
          <a:lstStyle/>
          <a:p>
            <a:r>
              <a:rPr lang="zh-CN" altLang="zh-CN" sz="2800" dirty="0"/>
              <a:t>底片</a:t>
            </a:r>
            <a:endParaRPr lang="zh-CN" altLang="en-US" sz="2800" dirty="0"/>
          </a:p>
        </p:txBody>
      </p:sp>
      <p:sp>
        <p:nvSpPr>
          <p:cNvPr id="14" name="矩形 13">
            <a:extLst>
              <a:ext uri="{FF2B5EF4-FFF2-40B4-BE49-F238E27FC236}">
                <a16:creationId xmlns:a16="http://schemas.microsoft.com/office/drawing/2014/main" id="{567792C8-AC3D-4402-978B-2580249C855A}"/>
              </a:ext>
            </a:extLst>
          </p:cNvPr>
          <p:cNvSpPr/>
          <p:nvPr/>
        </p:nvSpPr>
        <p:spPr>
          <a:xfrm>
            <a:off x="5188013" y="5561507"/>
            <a:ext cx="902811" cy="523220"/>
          </a:xfrm>
          <a:prstGeom prst="rect">
            <a:avLst/>
          </a:prstGeom>
        </p:spPr>
        <p:txBody>
          <a:bodyPr wrap="none">
            <a:spAutoFit/>
          </a:bodyPr>
          <a:lstStyle/>
          <a:p>
            <a:r>
              <a:rPr lang="zh-CN" altLang="zh-CN" sz="2800" dirty="0"/>
              <a:t>书籍</a:t>
            </a:r>
            <a:endParaRPr lang="zh-CN" altLang="en-US" sz="2800" dirty="0"/>
          </a:p>
        </p:txBody>
      </p:sp>
      <p:sp>
        <p:nvSpPr>
          <p:cNvPr id="15" name="矩形 14">
            <a:extLst>
              <a:ext uri="{FF2B5EF4-FFF2-40B4-BE49-F238E27FC236}">
                <a16:creationId xmlns:a16="http://schemas.microsoft.com/office/drawing/2014/main" id="{39DE2209-4E4D-439C-8226-EAD900A55A56}"/>
              </a:ext>
            </a:extLst>
          </p:cNvPr>
          <p:cNvSpPr/>
          <p:nvPr/>
        </p:nvSpPr>
        <p:spPr>
          <a:xfrm>
            <a:off x="2886510" y="5366450"/>
            <a:ext cx="1261884" cy="523220"/>
          </a:xfrm>
          <a:prstGeom prst="rect">
            <a:avLst/>
          </a:prstGeom>
        </p:spPr>
        <p:txBody>
          <a:bodyPr wrap="none">
            <a:spAutoFit/>
          </a:bodyPr>
          <a:lstStyle/>
          <a:p>
            <a:r>
              <a:rPr lang="zh-CN" altLang="zh-CN" sz="2800" dirty="0"/>
              <a:t>投影仪</a:t>
            </a:r>
            <a:endParaRPr lang="zh-CN" altLang="en-US" sz="2800" dirty="0"/>
          </a:p>
        </p:txBody>
      </p:sp>
      <p:sp>
        <p:nvSpPr>
          <p:cNvPr id="16" name="矩形 15">
            <a:extLst>
              <a:ext uri="{FF2B5EF4-FFF2-40B4-BE49-F238E27FC236}">
                <a16:creationId xmlns:a16="http://schemas.microsoft.com/office/drawing/2014/main" id="{BFCE4BF3-E7BE-4579-9722-18D8E0C16664}"/>
              </a:ext>
            </a:extLst>
          </p:cNvPr>
          <p:cNvSpPr/>
          <p:nvPr/>
        </p:nvSpPr>
        <p:spPr>
          <a:xfrm>
            <a:off x="2435104" y="3200699"/>
            <a:ext cx="902811" cy="954107"/>
          </a:xfrm>
          <a:prstGeom prst="rect">
            <a:avLst/>
          </a:prstGeom>
        </p:spPr>
        <p:txBody>
          <a:bodyPr wrap="none">
            <a:spAutoFit/>
          </a:bodyPr>
          <a:lstStyle/>
          <a:p>
            <a:pPr algn="just"/>
            <a:r>
              <a:rPr lang="zh-CN" altLang="zh-CN" sz="2800" dirty="0"/>
              <a:t>屏幕</a:t>
            </a:r>
            <a:endParaRPr lang="en-US" altLang="zh-CN" sz="2800" dirty="0"/>
          </a:p>
          <a:p>
            <a:pPr algn="just"/>
            <a:r>
              <a:rPr lang="zh-CN" altLang="zh-CN" sz="2800" dirty="0"/>
              <a:t>映射</a:t>
            </a:r>
            <a:endParaRPr lang="zh-CN" altLang="en-US" sz="2800" dirty="0"/>
          </a:p>
        </p:txBody>
      </p:sp>
    </p:spTree>
    <p:extLst>
      <p:ext uri="{BB962C8B-B14F-4D97-AF65-F5344CB8AC3E}">
        <p14:creationId xmlns:p14="http://schemas.microsoft.com/office/powerpoint/2010/main" val="3307266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9504"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书籍装帧图像</a:t>
            </a:r>
          </a:p>
        </p:txBody>
      </p:sp>
      <p:pic>
        <p:nvPicPr>
          <p:cNvPr id="3" name="图片 2">
            <a:extLst>
              <a:ext uri="{FF2B5EF4-FFF2-40B4-BE49-F238E27FC236}">
                <a16:creationId xmlns:a16="http://schemas.microsoft.com/office/drawing/2014/main" id="{7C9350AD-03BC-4493-BB46-BFE14B181F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1473" y="1971173"/>
            <a:ext cx="4416136" cy="4515854"/>
          </a:xfrm>
          <a:prstGeom prst="rect">
            <a:avLst/>
          </a:prstGeom>
        </p:spPr>
      </p:pic>
      <p:sp>
        <p:nvSpPr>
          <p:cNvPr id="4" name="矩形 3">
            <a:extLst>
              <a:ext uri="{FF2B5EF4-FFF2-40B4-BE49-F238E27FC236}">
                <a16:creationId xmlns:a16="http://schemas.microsoft.com/office/drawing/2014/main" id="{06A9AE86-F4C9-4960-8221-6F8548D12081}"/>
              </a:ext>
            </a:extLst>
          </p:cNvPr>
          <p:cNvSpPr/>
          <p:nvPr/>
        </p:nvSpPr>
        <p:spPr>
          <a:xfrm>
            <a:off x="2765898" y="2402354"/>
            <a:ext cx="1107996" cy="1200329"/>
          </a:xfrm>
          <a:prstGeom prst="rect">
            <a:avLst/>
          </a:prstGeom>
        </p:spPr>
        <p:txBody>
          <a:bodyPr wrap="none">
            <a:spAutoFit/>
          </a:bodyPr>
          <a:lstStyle/>
          <a:p>
            <a:r>
              <a:rPr lang="zh-CN" altLang="zh-CN" sz="3600" dirty="0">
                <a:solidFill>
                  <a:schemeClr val="bg1"/>
                </a:solidFill>
              </a:rPr>
              <a:t>摄影</a:t>
            </a:r>
            <a:endParaRPr lang="en-US" altLang="zh-CN" sz="3600" dirty="0">
              <a:solidFill>
                <a:schemeClr val="bg1"/>
              </a:solidFill>
            </a:endParaRPr>
          </a:p>
          <a:p>
            <a:r>
              <a:rPr lang="zh-CN" altLang="zh-CN" sz="3600" dirty="0">
                <a:solidFill>
                  <a:schemeClr val="bg1"/>
                </a:solidFill>
              </a:rPr>
              <a:t>图片</a:t>
            </a:r>
            <a:endParaRPr lang="zh-CN" altLang="en-US" sz="3600" dirty="0">
              <a:solidFill>
                <a:schemeClr val="bg1"/>
              </a:solidFill>
            </a:endParaRPr>
          </a:p>
        </p:txBody>
      </p:sp>
      <p:sp>
        <p:nvSpPr>
          <p:cNvPr id="10" name="矩形 9">
            <a:extLst>
              <a:ext uri="{FF2B5EF4-FFF2-40B4-BE49-F238E27FC236}">
                <a16:creationId xmlns:a16="http://schemas.microsoft.com/office/drawing/2014/main" id="{217C1C6A-E4C0-4F88-8622-8DA4CF8CEB2E}"/>
              </a:ext>
            </a:extLst>
          </p:cNvPr>
          <p:cNvSpPr/>
          <p:nvPr/>
        </p:nvSpPr>
        <p:spPr>
          <a:xfrm>
            <a:off x="5212958" y="2314635"/>
            <a:ext cx="1107996" cy="1200329"/>
          </a:xfrm>
          <a:prstGeom prst="rect">
            <a:avLst/>
          </a:prstGeom>
        </p:spPr>
        <p:txBody>
          <a:bodyPr wrap="none">
            <a:spAutoFit/>
          </a:bodyPr>
          <a:lstStyle/>
          <a:p>
            <a:r>
              <a:rPr lang="zh-CN" altLang="zh-CN" sz="3600" dirty="0">
                <a:solidFill>
                  <a:schemeClr val="bg1"/>
                </a:solidFill>
              </a:rPr>
              <a:t>卡通</a:t>
            </a:r>
            <a:endParaRPr lang="en-US" altLang="zh-CN" sz="3600" dirty="0">
              <a:solidFill>
                <a:schemeClr val="bg1"/>
              </a:solidFill>
            </a:endParaRPr>
          </a:p>
          <a:p>
            <a:r>
              <a:rPr lang="zh-CN" altLang="zh-CN" sz="3600" dirty="0">
                <a:solidFill>
                  <a:schemeClr val="bg1"/>
                </a:solidFill>
              </a:rPr>
              <a:t>形象</a:t>
            </a:r>
            <a:endParaRPr lang="zh-CN" altLang="en-US" sz="3600" dirty="0">
              <a:solidFill>
                <a:schemeClr val="bg1"/>
              </a:solidFill>
            </a:endParaRPr>
          </a:p>
        </p:txBody>
      </p:sp>
      <p:sp>
        <p:nvSpPr>
          <p:cNvPr id="12" name="矩形 11">
            <a:extLst>
              <a:ext uri="{FF2B5EF4-FFF2-40B4-BE49-F238E27FC236}">
                <a16:creationId xmlns:a16="http://schemas.microsoft.com/office/drawing/2014/main" id="{95CE1771-8AF9-4786-BA61-F9606353371F}"/>
              </a:ext>
            </a:extLst>
          </p:cNvPr>
          <p:cNvSpPr/>
          <p:nvPr/>
        </p:nvSpPr>
        <p:spPr>
          <a:xfrm>
            <a:off x="2952933" y="4953638"/>
            <a:ext cx="1107996" cy="1200329"/>
          </a:xfrm>
          <a:prstGeom prst="rect">
            <a:avLst/>
          </a:prstGeom>
        </p:spPr>
        <p:txBody>
          <a:bodyPr wrap="none">
            <a:spAutoFit/>
          </a:bodyPr>
          <a:lstStyle/>
          <a:p>
            <a:r>
              <a:rPr lang="zh-CN" altLang="zh-CN" sz="3600" dirty="0">
                <a:solidFill>
                  <a:schemeClr val="bg1"/>
                </a:solidFill>
              </a:rPr>
              <a:t>绘画</a:t>
            </a:r>
            <a:endParaRPr lang="en-US" altLang="zh-CN" sz="3600" dirty="0">
              <a:solidFill>
                <a:schemeClr val="bg1"/>
              </a:solidFill>
            </a:endParaRPr>
          </a:p>
          <a:p>
            <a:r>
              <a:rPr lang="zh-CN" altLang="zh-CN" sz="3600" dirty="0">
                <a:solidFill>
                  <a:schemeClr val="bg1"/>
                </a:solidFill>
              </a:rPr>
              <a:t>作品</a:t>
            </a:r>
            <a:endParaRPr lang="zh-CN" altLang="en-US" sz="3600" dirty="0">
              <a:solidFill>
                <a:schemeClr val="bg1"/>
              </a:solidFill>
            </a:endParaRPr>
          </a:p>
        </p:txBody>
      </p:sp>
      <p:sp>
        <p:nvSpPr>
          <p:cNvPr id="17" name="矩形 16">
            <a:extLst>
              <a:ext uri="{FF2B5EF4-FFF2-40B4-BE49-F238E27FC236}">
                <a16:creationId xmlns:a16="http://schemas.microsoft.com/office/drawing/2014/main" id="{761E9741-550E-42CB-A8A5-34FE6307D1EE}"/>
              </a:ext>
            </a:extLst>
          </p:cNvPr>
          <p:cNvSpPr/>
          <p:nvPr/>
        </p:nvSpPr>
        <p:spPr>
          <a:xfrm>
            <a:off x="5358429" y="4891292"/>
            <a:ext cx="1107996" cy="1200329"/>
          </a:xfrm>
          <a:prstGeom prst="rect">
            <a:avLst/>
          </a:prstGeom>
        </p:spPr>
        <p:txBody>
          <a:bodyPr wrap="none">
            <a:spAutoFit/>
          </a:bodyPr>
          <a:lstStyle/>
          <a:p>
            <a:r>
              <a:rPr lang="zh-CN" altLang="zh-CN" sz="3600" dirty="0">
                <a:solidFill>
                  <a:schemeClr val="bg1"/>
                </a:solidFill>
              </a:rPr>
              <a:t>电脑</a:t>
            </a:r>
            <a:endParaRPr lang="en-US" altLang="zh-CN" sz="3600" dirty="0">
              <a:solidFill>
                <a:schemeClr val="bg1"/>
              </a:solidFill>
            </a:endParaRPr>
          </a:p>
          <a:p>
            <a:r>
              <a:rPr lang="zh-CN" altLang="zh-CN" sz="3600" dirty="0">
                <a:solidFill>
                  <a:schemeClr val="bg1"/>
                </a:solidFill>
              </a:rPr>
              <a:t>绘图</a:t>
            </a:r>
            <a:endParaRPr lang="zh-CN" altLang="en-US" sz="3600" dirty="0">
              <a:solidFill>
                <a:schemeClr val="bg1"/>
              </a:solidFill>
            </a:endParaRPr>
          </a:p>
        </p:txBody>
      </p:sp>
    </p:spTree>
    <p:extLst>
      <p:ext uri="{BB962C8B-B14F-4D97-AF65-F5344CB8AC3E}">
        <p14:creationId xmlns:p14="http://schemas.microsoft.com/office/powerpoint/2010/main" val="3690362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339EABC-2B37-45BF-AE8D-AF83D905A93F}"/>
              </a:ext>
            </a:extLst>
          </p:cNvPr>
          <p:cNvSpPr txBox="1"/>
          <p:nvPr/>
        </p:nvSpPr>
        <p:spPr>
          <a:xfrm>
            <a:off x="1279323" y="3003890"/>
            <a:ext cx="6534645" cy="646331"/>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第二章  书籍装帧设计中的元素</a:t>
            </a:r>
          </a:p>
        </p:txBody>
      </p:sp>
    </p:spTree>
    <p:extLst>
      <p:ext uri="{BB962C8B-B14F-4D97-AF65-F5344CB8AC3E}">
        <p14:creationId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9504"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巧用黑色图像</a:t>
            </a:r>
          </a:p>
        </p:txBody>
      </p:sp>
      <p:sp>
        <p:nvSpPr>
          <p:cNvPr id="2" name="矩形 1">
            <a:extLst>
              <a:ext uri="{FF2B5EF4-FFF2-40B4-BE49-F238E27FC236}">
                <a16:creationId xmlns:a16="http://schemas.microsoft.com/office/drawing/2014/main" id="{B43D305F-CC24-4273-84D4-54ACE2631BC1}"/>
              </a:ext>
            </a:extLst>
          </p:cNvPr>
          <p:cNvSpPr/>
          <p:nvPr/>
        </p:nvSpPr>
        <p:spPr>
          <a:xfrm>
            <a:off x="1002722" y="1807171"/>
            <a:ext cx="7377545" cy="2308324"/>
          </a:xfrm>
          <a:prstGeom prst="rect">
            <a:avLst/>
          </a:prstGeom>
        </p:spPr>
        <p:txBody>
          <a:bodyPr wrap="square">
            <a:spAutoFit/>
          </a:bodyPr>
          <a:lstStyle/>
          <a:p>
            <a:pPr indent="266700" algn="just">
              <a:spcAft>
                <a:spcPts val="0"/>
              </a:spcAft>
            </a:pPr>
            <a:r>
              <a:rPr lang="en-US" altLang="zh-CN" sz="2400" dirty="0"/>
              <a:t>   </a:t>
            </a:r>
            <a:r>
              <a:rPr lang="zh-CN" altLang="zh-CN" sz="2400" dirty="0"/>
              <a:t>在所有色彩中，黑色可以吸收一切可见光并且不会反射。黑色象征着庄严和沉重，具有空洞和虚无的视觉效果。因为在一片漆黑的氛围中，人类的探索欲望会被无限放大，所以拥有黑色装帧设计的书籍，会被拥有好奇心的大多数读者所吸引。黑色的书籍装帧可以增强画面整体的神秘感，给人无穷的想象空间。</a:t>
            </a:r>
          </a:p>
        </p:txBody>
      </p:sp>
      <p:grpSp>
        <p:nvGrpSpPr>
          <p:cNvPr id="5" name="组合 4">
            <a:extLst>
              <a:ext uri="{FF2B5EF4-FFF2-40B4-BE49-F238E27FC236}">
                <a16:creationId xmlns:a16="http://schemas.microsoft.com/office/drawing/2014/main" id="{4B9D3252-D48B-4AFD-865E-8EB4E9CC2695}"/>
              </a:ext>
            </a:extLst>
          </p:cNvPr>
          <p:cNvGrpSpPr/>
          <p:nvPr/>
        </p:nvGrpSpPr>
        <p:grpSpPr>
          <a:xfrm>
            <a:off x="1278614" y="4115495"/>
            <a:ext cx="6586772" cy="2281346"/>
            <a:chOff x="1350242" y="4115495"/>
            <a:chExt cx="6586772" cy="2281346"/>
          </a:xfrm>
        </p:grpSpPr>
        <p:pic>
          <p:nvPicPr>
            <p:cNvPr id="13" name="图片 12" descr="图片包含 建筑物&#10;&#10;描述已自动生成">
              <a:extLst>
                <a:ext uri="{FF2B5EF4-FFF2-40B4-BE49-F238E27FC236}">
                  <a16:creationId xmlns:a16="http://schemas.microsoft.com/office/drawing/2014/main" id="{6AF6A575-B618-46E3-9194-5F2E35C2ED66}"/>
                </a:ext>
              </a:extLst>
            </p:cNvPr>
            <p:cNvPicPr/>
            <p:nvPr/>
          </p:nvPicPr>
          <p:blipFill>
            <a:blip r:embed="rId3">
              <a:extLst>
                <a:ext uri="{28A0092B-C50C-407E-A947-70E740481C1C}">
                  <a14:useLocalDpi xmlns:a14="http://schemas.microsoft.com/office/drawing/2010/main" val="0"/>
                </a:ext>
              </a:extLst>
            </a:blip>
            <a:stretch>
              <a:fillRect/>
            </a:stretch>
          </p:blipFill>
          <p:spPr>
            <a:xfrm>
              <a:off x="1350242" y="4115495"/>
              <a:ext cx="1639202" cy="2281346"/>
            </a:xfrm>
            <a:prstGeom prst="rect">
              <a:avLst/>
            </a:prstGeom>
          </p:spPr>
        </p:pic>
        <p:pic>
          <p:nvPicPr>
            <p:cNvPr id="14" name="图片 13">
              <a:extLst>
                <a:ext uri="{FF2B5EF4-FFF2-40B4-BE49-F238E27FC236}">
                  <a16:creationId xmlns:a16="http://schemas.microsoft.com/office/drawing/2014/main" id="{FC6620E8-24CF-4136-BFFD-30218CAE2ECB}"/>
                </a:ext>
              </a:extLst>
            </p:cNvPr>
            <p:cNvPicPr/>
            <p:nvPr/>
          </p:nvPicPr>
          <p:blipFill>
            <a:blip r:embed="rId4">
              <a:extLst>
                <a:ext uri="{28A0092B-C50C-407E-A947-70E740481C1C}">
                  <a14:useLocalDpi xmlns:a14="http://schemas.microsoft.com/office/drawing/2010/main" val="0"/>
                </a:ext>
              </a:extLst>
            </a:blip>
            <a:stretch>
              <a:fillRect/>
            </a:stretch>
          </p:blipFill>
          <p:spPr>
            <a:xfrm>
              <a:off x="3125514" y="4115495"/>
              <a:ext cx="4811500" cy="2281346"/>
            </a:xfrm>
            <a:prstGeom prst="rect">
              <a:avLst/>
            </a:prstGeom>
          </p:spPr>
        </p:pic>
      </p:grpSp>
    </p:spTree>
    <p:extLst>
      <p:ext uri="{BB962C8B-B14F-4D97-AF65-F5344CB8AC3E}">
        <p14:creationId xmlns:p14="http://schemas.microsoft.com/office/powerpoint/2010/main" val="14044658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9504"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统一图像色调</a:t>
            </a:r>
          </a:p>
        </p:txBody>
      </p:sp>
      <p:pic>
        <p:nvPicPr>
          <p:cNvPr id="4" name="图片 3">
            <a:extLst>
              <a:ext uri="{FF2B5EF4-FFF2-40B4-BE49-F238E27FC236}">
                <a16:creationId xmlns:a16="http://schemas.microsoft.com/office/drawing/2014/main" id="{A034B55B-154D-419A-AD80-6586369917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864" y="2690818"/>
            <a:ext cx="8790710" cy="3575328"/>
          </a:xfrm>
          <a:prstGeom prst="rect">
            <a:avLst/>
          </a:prstGeom>
        </p:spPr>
      </p:pic>
      <p:sp>
        <p:nvSpPr>
          <p:cNvPr id="10" name="矩形 9">
            <a:extLst>
              <a:ext uri="{FF2B5EF4-FFF2-40B4-BE49-F238E27FC236}">
                <a16:creationId xmlns:a16="http://schemas.microsoft.com/office/drawing/2014/main" id="{1E9FDFA4-4F57-40A5-A49F-193527341433}"/>
              </a:ext>
            </a:extLst>
          </p:cNvPr>
          <p:cNvSpPr/>
          <p:nvPr/>
        </p:nvSpPr>
        <p:spPr>
          <a:xfrm>
            <a:off x="1272890" y="3450515"/>
            <a:ext cx="6806046" cy="1200329"/>
          </a:xfrm>
          <a:prstGeom prst="rect">
            <a:avLst/>
          </a:prstGeom>
        </p:spPr>
        <p:txBody>
          <a:bodyPr wrap="square">
            <a:spAutoFit/>
          </a:bodyPr>
          <a:lstStyle/>
          <a:p>
            <a:pPr indent="266700" algn="just">
              <a:spcAft>
                <a:spcPts val="0"/>
              </a:spcAft>
            </a:pPr>
            <a:r>
              <a:rPr lang="en-US" altLang="zh-CN" sz="2400" dirty="0"/>
              <a:t>   </a:t>
            </a:r>
            <a:r>
              <a:rPr lang="zh-CN" altLang="zh-CN" sz="2400" dirty="0"/>
              <a:t>书籍装帧设计中的图像色调必须与书籍整体设计风格相统一，但是也不能让书籍装帧设计显得单调。</a:t>
            </a:r>
          </a:p>
        </p:txBody>
      </p:sp>
    </p:spTree>
    <p:extLst>
      <p:ext uri="{BB962C8B-B14F-4D97-AF65-F5344CB8AC3E}">
        <p14:creationId xmlns:p14="http://schemas.microsoft.com/office/powerpoint/2010/main" val="7772680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9227" y="1345506"/>
            <a:ext cx="435247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旧街印象</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的封面</a:t>
            </a:r>
          </a:p>
        </p:txBody>
      </p:sp>
      <p:grpSp>
        <p:nvGrpSpPr>
          <p:cNvPr id="2" name="组合 1">
            <a:extLst>
              <a:ext uri="{FF2B5EF4-FFF2-40B4-BE49-F238E27FC236}">
                <a16:creationId xmlns:a16="http://schemas.microsoft.com/office/drawing/2014/main" id="{8848BD5A-4553-4533-A905-9FEE45ED9153}"/>
              </a:ext>
            </a:extLst>
          </p:cNvPr>
          <p:cNvGrpSpPr/>
          <p:nvPr/>
        </p:nvGrpSpPr>
        <p:grpSpPr>
          <a:xfrm>
            <a:off x="1459227" y="2113677"/>
            <a:ext cx="6092952" cy="4033420"/>
            <a:chOff x="1459227" y="2113677"/>
            <a:chExt cx="6092952" cy="4033420"/>
          </a:xfrm>
        </p:grpSpPr>
        <p:pic>
          <p:nvPicPr>
            <p:cNvPr id="11" name="图片 10" descr="图片包含 建筑物, 户外, 道路, 方式&#10;&#10;描述已自动生成">
              <a:extLst>
                <a:ext uri="{FF2B5EF4-FFF2-40B4-BE49-F238E27FC236}">
                  <a16:creationId xmlns:a16="http://schemas.microsoft.com/office/drawing/2014/main" id="{F238BA33-F2F0-474B-A199-9DB1096470E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459227" y="2113679"/>
              <a:ext cx="2955710" cy="4033418"/>
            </a:xfrm>
            <a:prstGeom prst="rect">
              <a:avLst/>
            </a:prstGeom>
          </p:spPr>
        </p:pic>
        <p:pic>
          <p:nvPicPr>
            <p:cNvPr id="13" name="图片 12" descr="图片包含 建筑物, 照片, 方式, 道路&#10;&#10;描述已自动生成">
              <a:extLst>
                <a:ext uri="{FF2B5EF4-FFF2-40B4-BE49-F238E27FC236}">
                  <a16:creationId xmlns:a16="http://schemas.microsoft.com/office/drawing/2014/main" id="{751C8539-495C-479C-9FA4-9FC37906934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653115" y="2113677"/>
              <a:ext cx="2899064" cy="4033420"/>
            </a:xfrm>
            <a:prstGeom prst="rect">
              <a:avLst/>
            </a:prstGeom>
          </p:spPr>
        </p:pic>
      </p:grpSp>
    </p:spTree>
    <p:extLst>
      <p:ext uri="{BB962C8B-B14F-4D97-AF65-F5344CB8AC3E}">
        <p14:creationId xmlns:p14="http://schemas.microsoft.com/office/powerpoint/2010/main" val="7077567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书籍装帧中的文字</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73177" y="1345506"/>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装帧文字</a:t>
            </a:r>
          </a:p>
        </p:txBody>
      </p:sp>
      <p:sp>
        <p:nvSpPr>
          <p:cNvPr id="3" name="矩形 2">
            <a:extLst>
              <a:ext uri="{FF2B5EF4-FFF2-40B4-BE49-F238E27FC236}">
                <a16:creationId xmlns:a16="http://schemas.microsoft.com/office/drawing/2014/main" id="{FFE4DC17-6FAE-4C68-A7FD-957734D50ADE}"/>
              </a:ext>
            </a:extLst>
          </p:cNvPr>
          <p:cNvSpPr/>
          <p:nvPr/>
        </p:nvSpPr>
        <p:spPr>
          <a:xfrm>
            <a:off x="1122217" y="1807171"/>
            <a:ext cx="7247659" cy="2662267"/>
          </a:xfrm>
          <a:prstGeom prst="rect">
            <a:avLst/>
          </a:prstGeom>
        </p:spPr>
        <p:txBody>
          <a:bodyPr wrap="square">
            <a:spAutoFit/>
          </a:bodyPr>
          <a:lstStyle/>
          <a:p>
            <a:pPr indent="266700" algn="just">
              <a:spcAft>
                <a:spcPts val="600"/>
              </a:spcAft>
            </a:pPr>
            <a:r>
              <a:rPr lang="en-US" altLang="zh-CN" sz="2400" dirty="0"/>
              <a:t>   </a:t>
            </a:r>
            <a:r>
              <a:rPr lang="zh-CN" altLang="zh-CN" sz="2400" dirty="0"/>
              <a:t>文字是记载思路、交流信息、承载语言、图像和符号的表现工具，也是传递信息的重要工具之一，还是人们思维表达的视觉传达工具，更是人们不可或缺的文化蕴涵记录者。在书籍装帧设计中，文字也是基础的设计元素值之一。虽然文字是最基础的设计元素，但同时它也是不可或缺的存在。</a:t>
            </a:r>
          </a:p>
          <a:p>
            <a:pPr indent="266700" algn="just">
              <a:spcAft>
                <a:spcPts val="600"/>
              </a:spcAft>
            </a:pPr>
            <a:endParaRPr lang="zh-CN" altLang="zh-CN" kern="100" dirty="0">
              <a:latin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572886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书籍装帧中的文字</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8319"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封面中的文字</a:t>
            </a:r>
          </a:p>
        </p:txBody>
      </p:sp>
      <p:pic>
        <p:nvPicPr>
          <p:cNvPr id="4" name="图片 3">
            <a:extLst>
              <a:ext uri="{FF2B5EF4-FFF2-40B4-BE49-F238E27FC236}">
                <a16:creationId xmlns:a16="http://schemas.microsoft.com/office/drawing/2014/main" id="{05995577-A84B-4259-9BCC-10840C6DA8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5571" y="1847405"/>
            <a:ext cx="4783804" cy="4867942"/>
          </a:xfrm>
          <a:prstGeom prst="rect">
            <a:avLst/>
          </a:prstGeom>
        </p:spPr>
      </p:pic>
      <p:sp>
        <p:nvSpPr>
          <p:cNvPr id="5" name="矩形 4">
            <a:extLst>
              <a:ext uri="{FF2B5EF4-FFF2-40B4-BE49-F238E27FC236}">
                <a16:creationId xmlns:a16="http://schemas.microsoft.com/office/drawing/2014/main" id="{4C6E4AF7-BD3C-41BE-9613-A36C0FB4A391}"/>
              </a:ext>
            </a:extLst>
          </p:cNvPr>
          <p:cNvSpPr/>
          <p:nvPr/>
        </p:nvSpPr>
        <p:spPr>
          <a:xfrm>
            <a:off x="5708756" y="2859160"/>
            <a:ext cx="1107996" cy="646331"/>
          </a:xfrm>
          <a:prstGeom prst="rect">
            <a:avLst/>
          </a:prstGeom>
        </p:spPr>
        <p:txBody>
          <a:bodyPr wrap="none">
            <a:spAutoFit/>
          </a:bodyPr>
          <a:lstStyle/>
          <a:p>
            <a:r>
              <a:rPr lang="zh-CN" altLang="zh-CN" sz="3600" dirty="0">
                <a:solidFill>
                  <a:schemeClr val="bg1"/>
                </a:solidFill>
              </a:rPr>
              <a:t>书名</a:t>
            </a:r>
            <a:endParaRPr lang="zh-CN" altLang="en-US" sz="3600" dirty="0">
              <a:solidFill>
                <a:schemeClr val="bg1"/>
              </a:solidFill>
            </a:endParaRPr>
          </a:p>
        </p:txBody>
      </p:sp>
      <p:sp>
        <p:nvSpPr>
          <p:cNvPr id="10" name="矩形 9">
            <a:extLst>
              <a:ext uri="{FF2B5EF4-FFF2-40B4-BE49-F238E27FC236}">
                <a16:creationId xmlns:a16="http://schemas.microsoft.com/office/drawing/2014/main" id="{47329394-7833-4D6F-8535-DE657E6E7596}"/>
              </a:ext>
            </a:extLst>
          </p:cNvPr>
          <p:cNvSpPr/>
          <p:nvPr/>
        </p:nvSpPr>
        <p:spPr>
          <a:xfrm>
            <a:off x="4717473" y="5441729"/>
            <a:ext cx="1569660" cy="646331"/>
          </a:xfrm>
          <a:prstGeom prst="rect">
            <a:avLst/>
          </a:prstGeom>
        </p:spPr>
        <p:txBody>
          <a:bodyPr wrap="none">
            <a:spAutoFit/>
          </a:bodyPr>
          <a:lstStyle/>
          <a:p>
            <a:r>
              <a:rPr lang="zh-CN" altLang="zh-CN" sz="3600" dirty="0">
                <a:solidFill>
                  <a:schemeClr val="bg1"/>
                </a:solidFill>
              </a:rPr>
              <a:t>作者名</a:t>
            </a:r>
            <a:endParaRPr lang="zh-CN" altLang="en-US" sz="3600" dirty="0">
              <a:solidFill>
                <a:schemeClr val="bg1"/>
              </a:solidFill>
            </a:endParaRPr>
          </a:p>
        </p:txBody>
      </p:sp>
      <p:sp>
        <p:nvSpPr>
          <p:cNvPr id="11" name="矩形 10">
            <a:extLst>
              <a:ext uri="{FF2B5EF4-FFF2-40B4-BE49-F238E27FC236}">
                <a16:creationId xmlns:a16="http://schemas.microsoft.com/office/drawing/2014/main" id="{55D0F0D2-7064-489E-AFCA-5485B0B606CD}"/>
              </a:ext>
            </a:extLst>
          </p:cNvPr>
          <p:cNvSpPr/>
          <p:nvPr/>
        </p:nvSpPr>
        <p:spPr>
          <a:xfrm>
            <a:off x="2610034" y="4564565"/>
            <a:ext cx="1107996" cy="1200329"/>
          </a:xfrm>
          <a:prstGeom prst="rect">
            <a:avLst/>
          </a:prstGeom>
        </p:spPr>
        <p:txBody>
          <a:bodyPr wrap="none">
            <a:spAutoFit/>
          </a:bodyPr>
          <a:lstStyle/>
          <a:p>
            <a:r>
              <a:rPr lang="zh-CN" altLang="zh-CN" sz="3600" dirty="0">
                <a:solidFill>
                  <a:schemeClr val="bg1"/>
                </a:solidFill>
              </a:rPr>
              <a:t>书籍</a:t>
            </a:r>
            <a:endParaRPr lang="en-US" altLang="zh-CN" sz="3600" dirty="0">
              <a:solidFill>
                <a:schemeClr val="bg1"/>
              </a:solidFill>
            </a:endParaRPr>
          </a:p>
          <a:p>
            <a:r>
              <a:rPr lang="zh-CN" altLang="zh-CN" sz="3600" dirty="0">
                <a:solidFill>
                  <a:schemeClr val="bg1"/>
                </a:solidFill>
              </a:rPr>
              <a:t>简介</a:t>
            </a:r>
            <a:endParaRPr lang="zh-CN" altLang="en-US" sz="3600" dirty="0">
              <a:solidFill>
                <a:schemeClr val="bg1"/>
              </a:solidFill>
            </a:endParaRPr>
          </a:p>
        </p:txBody>
      </p:sp>
      <p:sp>
        <p:nvSpPr>
          <p:cNvPr id="12" name="矩形 11">
            <a:extLst>
              <a:ext uri="{FF2B5EF4-FFF2-40B4-BE49-F238E27FC236}">
                <a16:creationId xmlns:a16="http://schemas.microsoft.com/office/drawing/2014/main" id="{E2D1B2D2-2D29-4666-AFA4-727EFCFC030A}"/>
              </a:ext>
            </a:extLst>
          </p:cNvPr>
          <p:cNvSpPr/>
          <p:nvPr/>
        </p:nvSpPr>
        <p:spPr>
          <a:xfrm>
            <a:off x="2686148" y="2442763"/>
            <a:ext cx="2031325" cy="646331"/>
          </a:xfrm>
          <a:prstGeom prst="rect">
            <a:avLst/>
          </a:prstGeom>
        </p:spPr>
        <p:txBody>
          <a:bodyPr wrap="none">
            <a:spAutoFit/>
          </a:bodyPr>
          <a:lstStyle/>
          <a:p>
            <a:r>
              <a:rPr lang="zh-CN" altLang="en-US" sz="3600" dirty="0">
                <a:solidFill>
                  <a:schemeClr val="bg1"/>
                </a:solidFill>
              </a:rPr>
              <a:t>出版社</a:t>
            </a:r>
            <a:r>
              <a:rPr lang="zh-CN" altLang="zh-CN" sz="3600" dirty="0">
                <a:solidFill>
                  <a:schemeClr val="bg1"/>
                </a:solidFill>
              </a:rPr>
              <a:t>名</a:t>
            </a:r>
            <a:endParaRPr lang="zh-CN" altLang="en-US" sz="3600" dirty="0">
              <a:solidFill>
                <a:schemeClr val="bg1"/>
              </a:solidFill>
            </a:endParaRPr>
          </a:p>
        </p:txBody>
      </p:sp>
    </p:spTree>
    <p:extLst>
      <p:ext uri="{BB962C8B-B14F-4D97-AF65-F5344CB8AC3E}">
        <p14:creationId xmlns:p14="http://schemas.microsoft.com/office/powerpoint/2010/main" val="22623842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书籍装帧中的文字</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8319"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封面中的文字</a:t>
            </a:r>
          </a:p>
        </p:txBody>
      </p:sp>
      <p:sp>
        <p:nvSpPr>
          <p:cNvPr id="2" name="矩形 1">
            <a:extLst>
              <a:ext uri="{FF2B5EF4-FFF2-40B4-BE49-F238E27FC236}">
                <a16:creationId xmlns:a16="http://schemas.microsoft.com/office/drawing/2014/main" id="{DE6D087D-F7EC-4D39-ADCD-5AC850F1C7CA}"/>
              </a:ext>
            </a:extLst>
          </p:cNvPr>
          <p:cNvSpPr/>
          <p:nvPr/>
        </p:nvSpPr>
        <p:spPr>
          <a:xfrm>
            <a:off x="1153390" y="1921409"/>
            <a:ext cx="7206095" cy="1569660"/>
          </a:xfrm>
          <a:prstGeom prst="rect">
            <a:avLst/>
          </a:prstGeom>
        </p:spPr>
        <p:txBody>
          <a:bodyPr wrap="square">
            <a:spAutoFit/>
          </a:bodyPr>
          <a:lstStyle/>
          <a:p>
            <a:pPr indent="266700" algn="just">
              <a:spcAft>
                <a:spcPts val="0"/>
              </a:spcAft>
            </a:pPr>
            <a:r>
              <a:rPr lang="en-US" altLang="zh-CN" sz="2400" dirty="0"/>
              <a:t>   </a:t>
            </a:r>
            <a:r>
              <a:rPr lang="zh-CN" altLang="zh-CN" sz="2400" dirty="0"/>
              <a:t>书籍封面设计多以图文并茂的形式存在，不同作用的文字，排版必须层次分明、错落有致，使其具有较强的可视性，同时增强书籍装帧中文字的功能性和视觉特点。</a:t>
            </a:r>
          </a:p>
        </p:txBody>
      </p:sp>
      <p:grpSp>
        <p:nvGrpSpPr>
          <p:cNvPr id="3" name="组合 2">
            <a:extLst>
              <a:ext uri="{FF2B5EF4-FFF2-40B4-BE49-F238E27FC236}">
                <a16:creationId xmlns:a16="http://schemas.microsoft.com/office/drawing/2014/main" id="{DFF2C527-15EE-460A-A2C4-66FC62252614}"/>
              </a:ext>
            </a:extLst>
          </p:cNvPr>
          <p:cNvGrpSpPr/>
          <p:nvPr/>
        </p:nvGrpSpPr>
        <p:grpSpPr>
          <a:xfrm>
            <a:off x="2306269" y="3538354"/>
            <a:ext cx="4900336" cy="2836870"/>
            <a:chOff x="2124889" y="3491068"/>
            <a:chExt cx="5189340" cy="3004178"/>
          </a:xfrm>
        </p:grpSpPr>
        <p:pic>
          <p:nvPicPr>
            <p:cNvPr id="13" name="图片 12">
              <a:extLst>
                <a:ext uri="{FF2B5EF4-FFF2-40B4-BE49-F238E27FC236}">
                  <a16:creationId xmlns:a16="http://schemas.microsoft.com/office/drawing/2014/main" id="{DD7E954A-CF78-4526-AE30-1B98A7535ADF}"/>
                </a:ext>
              </a:extLst>
            </p:cNvPr>
            <p:cNvPicPr/>
            <p:nvPr/>
          </p:nvPicPr>
          <p:blipFill rotWithShape="1">
            <a:blip r:embed="rId3" cstate="print">
              <a:extLst>
                <a:ext uri="{28A0092B-C50C-407E-A947-70E740481C1C}">
                  <a14:useLocalDpi xmlns:a14="http://schemas.microsoft.com/office/drawing/2010/main" val="0"/>
                </a:ext>
              </a:extLst>
            </a:blip>
            <a:srcRect t="3840" b="4235"/>
            <a:stretch/>
          </p:blipFill>
          <p:spPr bwMode="auto">
            <a:xfrm>
              <a:off x="2124889" y="3491069"/>
              <a:ext cx="2338056" cy="3004176"/>
            </a:xfrm>
            <a:prstGeom prst="rect">
              <a:avLst/>
            </a:prstGeom>
            <a:ln>
              <a:noFill/>
            </a:ln>
            <a:extLst>
              <a:ext uri="{53640926-AAD7-44D8-BBD7-CCE9431645EC}">
                <a14:shadowObscured xmlns:a14="http://schemas.microsoft.com/office/drawing/2010/main"/>
              </a:ext>
            </a:extLst>
          </p:spPr>
        </p:pic>
        <p:pic>
          <p:nvPicPr>
            <p:cNvPr id="14" name="图片 13">
              <a:extLst>
                <a:ext uri="{FF2B5EF4-FFF2-40B4-BE49-F238E27FC236}">
                  <a16:creationId xmlns:a16="http://schemas.microsoft.com/office/drawing/2014/main" id="{A2EFC926-AB86-4B28-8C72-31BE55F739C0}"/>
                </a:ext>
              </a:extLst>
            </p:cNvPr>
            <p:cNvPicPr/>
            <p:nvPr/>
          </p:nvPicPr>
          <p:blipFill rotWithShape="1">
            <a:blip r:embed="rId4" cstate="print">
              <a:extLst>
                <a:ext uri="{28A0092B-C50C-407E-A947-70E740481C1C}">
                  <a14:useLocalDpi xmlns:a14="http://schemas.microsoft.com/office/drawing/2010/main" val="0"/>
                </a:ext>
              </a:extLst>
            </a:blip>
            <a:srcRect t="6064" b="6145"/>
            <a:stretch/>
          </p:blipFill>
          <p:spPr bwMode="auto">
            <a:xfrm>
              <a:off x="4681057" y="3491068"/>
              <a:ext cx="2633172" cy="3004178"/>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058206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5548" y="1345506"/>
            <a:ext cx="4993675"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设计制作书籍</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极简设计</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的书皮</a:t>
            </a:r>
          </a:p>
        </p:txBody>
      </p:sp>
      <p:grpSp>
        <p:nvGrpSpPr>
          <p:cNvPr id="3" name="组合 2">
            <a:extLst>
              <a:ext uri="{FF2B5EF4-FFF2-40B4-BE49-F238E27FC236}">
                <a16:creationId xmlns:a16="http://schemas.microsoft.com/office/drawing/2014/main" id="{A33FAA48-D276-4CEB-9B7A-C40386075182}"/>
              </a:ext>
            </a:extLst>
          </p:cNvPr>
          <p:cNvGrpSpPr/>
          <p:nvPr/>
        </p:nvGrpSpPr>
        <p:grpSpPr>
          <a:xfrm>
            <a:off x="1242869" y="2475037"/>
            <a:ext cx="6865176" cy="3127900"/>
            <a:chOff x="1455548" y="2483308"/>
            <a:chExt cx="6865176" cy="3127900"/>
          </a:xfrm>
        </p:grpSpPr>
        <p:pic>
          <p:nvPicPr>
            <p:cNvPr id="10" name="图片 9">
              <a:extLst>
                <a:ext uri="{FF2B5EF4-FFF2-40B4-BE49-F238E27FC236}">
                  <a16:creationId xmlns:a16="http://schemas.microsoft.com/office/drawing/2014/main" id="{3736B2B1-090A-4B27-A230-4C742B6DA65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455548" y="2483308"/>
              <a:ext cx="1740226" cy="3127900"/>
            </a:xfrm>
            <a:prstGeom prst="rect">
              <a:avLst/>
            </a:prstGeom>
          </p:spPr>
        </p:pic>
        <p:pic>
          <p:nvPicPr>
            <p:cNvPr id="12" name="图片 11" descr="图片包含 屏幕截图&#10;&#10;描述已自动生成">
              <a:extLst>
                <a:ext uri="{FF2B5EF4-FFF2-40B4-BE49-F238E27FC236}">
                  <a16:creationId xmlns:a16="http://schemas.microsoft.com/office/drawing/2014/main" id="{43F27FC7-685F-46EE-ABE5-14C11513AC0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608040" y="2483308"/>
              <a:ext cx="4712684" cy="3127900"/>
            </a:xfrm>
            <a:prstGeom prst="rect">
              <a:avLst/>
            </a:prstGeom>
          </p:spPr>
        </p:pic>
      </p:grpSp>
    </p:spTree>
    <p:extLst>
      <p:ext uri="{BB962C8B-B14F-4D97-AF65-F5344CB8AC3E}">
        <p14:creationId xmlns:p14="http://schemas.microsoft.com/office/powerpoint/2010/main" val="35930016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书籍装帧中的文字</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8319"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版心中的文字</a:t>
            </a:r>
          </a:p>
        </p:txBody>
      </p:sp>
      <p:pic>
        <p:nvPicPr>
          <p:cNvPr id="5" name="图片 4">
            <a:extLst>
              <a:ext uri="{FF2B5EF4-FFF2-40B4-BE49-F238E27FC236}">
                <a16:creationId xmlns:a16="http://schemas.microsoft.com/office/drawing/2014/main" id="{A8B42643-C956-410D-9403-AAAF50AC3B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1473" y="2005445"/>
            <a:ext cx="4281054" cy="4281054"/>
          </a:xfrm>
          <a:prstGeom prst="rect">
            <a:avLst/>
          </a:prstGeom>
        </p:spPr>
      </p:pic>
      <p:sp>
        <p:nvSpPr>
          <p:cNvPr id="12" name="矩形 11">
            <a:extLst>
              <a:ext uri="{FF2B5EF4-FFF2-40B4-BE49-F238E27FC236}">
                <a16:creationId xmlns:a16="http://schemas.microsoft.com/office/drawing/2014/main" id="{228DB89B-7594-45B0-A954-060743219A94}"/>
              </a:ext>
            </a:extLst>
          </p:cNvPr>
          <p:cNvSpPr/>
          <p:nvPr/>
        </p:nvSpPr>
        <p:spPr>
          <a:xfrm>
            <a:off x="4220120" y="2116210"/>
            <a:ext cx="1107996" cy="646331"/>
          </a:xfrm>
          <a:prstGeom prst="rect">
            <a:avLst/>
          </a:prstGeom>
        </p:spPr>
        <p:txBody>
          <a:bodyPr wrap="none">
            <a:spAutoFit/>
          </a:bodyPr>
          <a:lstStyle/>
          <a:p>
            <a:r>
              <a:rPr lang="zh-CN" altLang="en-US" sz="3600" dirty="0">
                <a:solidFill>
                  <a:schemeClr val="bg1"/>
                </a:solidFill>
              </a:rPr>
              <a:t>目录</a:t>
            </a:r>
          </a:p>
        </p:txBody>
      </p:sp>
      <p:sp>
        <p:nvSpPr>
          <p:cNvPr id="15" name="矩形 14">
            <a:extLst>
              <a:ext uri="{FF2B5EF4-FFF2-40B4-BE49-F238E27FC236}">
                <a16:creationId xmlns:a16="http://schemas.microsoft.com/office/drawing/2014/main" id="{00A3B846-F99E-49D7-A842-FFF0339DD060}"/>
              </a:ext>
            </a:extLst>
          </p:cNvPr>
          <p:cNvSpPr/>
          <p:nvPr/>
        </p:nvSpPr>
        <p:spPr>
          <a:xfrm>
            <a:off x="3666122" y="3035194"/>
            <a:ext cx="1107996" cy="646331"/>
          </a:xfrm>
          <a:prstGeom prst="rect">
            <a:avLst/>
          </a:prstGeom>
        </p:spPr>
        <p:txBody>
          <a:bodyPr wrap="none">
            <a:spAutoFit/>
          </a:bodyPr>
          <a:lstStyle/>
          <a:p>
            <a:r>
              <a:rPr lang="zh-CN" altLang="en-US" sz="3600" dirty="0">
                <a:solidFill>
                  <a:schemeClr val="bg1"/>
                </a:solidFill>
              </a:rPr>
              <a:t>正文</a:t>
            </a:r>
          </a:p>
        </p:txBody>
      </p:sp>
      <p:sp>
        <p:nvSpPr>
          <p:cNvPr id="16" name="矩形 15">
            <a:extLst>
              <a:ext uri="{FF2B5EF4-FFF2-40B4-BE49-F238E27FC236}">
                <a16:creationId xmlns:a16="http://schemas.microsoft.com/office/drawing/2014/main" id="{DE2D69BA-0101-453A-B2C9-FE689921E350}"/>
              </a:ext>
            </a:extLst>
          </p:cNvPr>
          <p:cNvSpPr/>
          <p:nvPr/>
        </p:nvSpPr>
        <p:spPr>
          <a:xfrm>
            <a:off x="4035819" y="3859995"/>
            <a:ext cx="2031325" cy="646331"/>
          </a:xfrm>
          <a:prstGeom prst="rect">
            <a:avLst/>
          </a:prstGeom>
        </p:spPr>
        <p:txBody>
          <a:bodyPr wrap="none">
            <a:spAutoFit/>
          </a:bodyPr>
          <a:lstStyle/>
          <a:p>
            <a:r>
              <a:rPr lang="zh-CN" altLang="en-US" sz="3600" dirty="0">
                <a:solidFill>
                  <a:schemeClr val="bg1"/>
                </a:solidFill>
              </a:rPr>
              <a:t>提醒文字</a:t>
            </a:r>
          </a:p>
        </p:txBody>
      </p:sp>
      <p:sp>
        <p:nvSpPr>
          <p:cNvPr id="17" name="矩形 16">
            <a:extLst>
              <a:ext uri="{FF2B5EF4-FFF2-40B4-BE49-F238E27FC236}">
                <a16:creationId xmlns:a16="http://schemas.microsoft.com/office/drawing/2014/main" id="{74D7508A-E635-4461-96F7-FCF000692DB1}"/>
              </a:ext>
            </a:extLst>
          </p:cNvPr>
          <p:cNvSpPr/>
          <p:nvPr/>
        </p:nvSpPr>
        <p:spPr>
          <a:xfrm>
            <a:off x="3710421" y="4684797"/>
            <a:ext cx="1107996" cy="646331"/>
          </a:xfrm>
          <a:prstGeom prst="rect">
            <a:avLst/>
          </a:prstGeom>
        </p:spPr>
        <p:txBody>
          <a:bodyPr wrap="none">
            <a:spAutoFit/>
          </a:bodyPr>
          <a:lstStyle/>
          <a:p>
            <a:r>
              <a:rPr lang="zh-CN" altLang="en-US" sz="3600" dirty="0"/>
              <a:t>标题</a:t>
            </a:r>
          </a:p>
        </p:txBody>
      </p:sp>
      <p:sp>
        <p:nvSpPr>
          <p:cNvPr id="18" name="矩形 17">
            <a:extLst>
              <a:ext uri="{FF2B5EF4-FFF2-40B4-BE49-F238E27FC236}">
                <a16:creationId xmlns:a16="http://schemas.microsoft.com/office/drawing/2014/main" id="{2BE64F73-07D7-4F9C-8115-9183A58242D9}"/>
              </a:ext>
            </a:extLst>
          </p:cNvPr>
          <p:cNvSpPr/>
          <p:nvPr/>
        </p:nvSpPr>
        <p:spPr>
          <a:xfrm>
            <a:off x="3898002" y="5536075"/>
            <a:ext cx="2492990" cy="646331"/>
          </a:xfrm>
          <a:prstGeom prst="rect">
            <a:avLst/>
          </a:prstGeom>
        </p:spPr>
        <p:txBody>
          <a:bodyPr wrap="none">
            <a:spAutoFit/>
          </a:bodyPr>
          <a:lstStyle/>
          <a:p>
            <a:r>
              <a:rPr lang="zh-CN" altLang="en-US" sz="3600" dirty="0">
                <a:solidFill>
                  <a:schemeClr val="bg1"/>
                </a:solidFill>
              </a:rPr>
              <a:t>页眉、页脚</a:t>
            </a:r>
          </a:p>
        </p:txBody>
      </p:sp>
    </p:spTree>
    <p:extLst>
      <p:ext uri="{BB962C8B-B14F-4D97-AF65-F5344CB8AC3E}">
        <p14:creationId xmlns:p14="http://schemas.microsoft.com/office/powerpoint/2010/main" val="32985185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书籍装帧中的文字</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7588" y="1345506"/>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艺术文字</a:t>
            </a:r>
          </a:p>
        </p:txBody>
      </p:sp>
      <p:sp>
        <p:nvSpPr>
          <p:cNvPr id="2" name="矩形 1">
            <a:extLst>
              <a:ext uri="{FF2B5EF4-FFF2-40B4-BE49-F238E27FC236}">
                <a16:creationId xmlns:a16="http://schemas.microsoft.com/office/drawing/2014/main" id="{DE6D087D-F7EC-4D39-ADCD-5AC850F1C7CA}"/>
              </a:ext>
            </a:extLst>
          </p:cNvPr>
          <p:cNvSpPr/>
          <p:nvPr/>
        </p:nvSpPr>
        <p:spPr>
          <a:xfrm>
            <a:off x="1153390" y="1765547"/>
            <a:ext cx="7206095" cy="2677656"/>
          </a:xfrm>
          <a:prstGeom prst="rect">
            <a:avLst/>
          </a:prstGeom>
        </p:spPr>
        <p:txBody>
          <a:bodyPr wrap="square">
            <a:spAutoFit/>
          </a:bodyPr>
          <a:lstStyle/>
          <a:p>
            <a:pPr algn="just"/>
            <a:r>
              <a:rPr lang="en-US" altLang="zh-CN" sz="2400" dirty="0"/>
              <a:t>       </a:t>
            </a:r>
            <a:r>
              <a:rPr lang="zh-CN" altLang="zh-CN" sz="2400" dirty="0"/>
              <a:t>如果想要在封面中使用艺术字，读者就必须灵活运用点、线、面的设计知识将人物或物体的形象剪影化，并以主题情景填充，进而深化主题，增强书籍的视觉印象。艺术文字的编排可以位于封面下方的黄金分割线处，可以使书籍封面具有浪漫且艺术的视觉特征。同时可以运用大面积的色彩增强书籍的神秘感与好奇感。</a:t>
            </a:r>
          </a:p>
        </p:txBody>
      </p:sp>
      <p:grpSp>
        <p:nvGrpSpPr>
          <p:cNvPr id="4" name="组合 3">
            <a:extLst>
              <a:ext uri="{FF2B5EF4-FFF2-40B4-BE49-F238E27FC236}">
                <a16:creationId xmlns:a16="http://schemas.microsoft.com/office/drawing/2014/main" id="{4751E5FA-6149-4702-A3B7-4FC10F3B81D7}"/>
              </a:ext>
            </a:extLst>
          </p:cNvPr>
          <p:cNvGrpSpPr/>
          <p:nvPr/>
        </p:nvGrpSpPr>
        <p:grpSpPr>
          <a:xfrm>
            <a:off x="2480462" y="4171949"/>
            <a:ext cx="5205590" cy="2202874"/>
            <a:chOff x="2480462" y="4171949"/>
            <a:chExt cx="5205590" cy="2202874"/>
          </a:xfrm>
        </p:grpSpPr>
        <p:pic>
          <p:nvPicPr>
            <p:cNvPr id="10" name="图片 9" descr="图片包含 屏幕截图&#10;&#10;描述已自动生成">
              <a:extLst>
                <a:ext uri="{FF2B5EF4-FFF2-40B4-BE49-F238E27FC236}">
                  <a16:creationId xmlns:a16="http://schemas.microsoft.com/office/drawing/2014/main" id="{C5458D72-309A-449C-9030-FC3E500DF51A}"/>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480462" y="4171949"/>
              <a:ext cx="1625694" cy="2202874"/>
            </a:xfrm>
            <a:prstGeom prst="rect">
              <a:avLst/>
            </a:prstGeom>
          </p:spPr>
        </p:pic>
        <p:pic>
          <p:nvPicPr>
            <p:cNvPr id="11" name="图片 10">
              <a:extLst>
                <a:ext uri="{FF2B5EF4-FFF2-40B4-BE49-F238E27FC236}">
                  <a16:creationId xmlns:a16="http://schemas.microsoft.com/office/drawing/2014/main" id="{34231C4E-3C97-4A2B-828A-D7DDC7A0EC6F}"/>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263494" y="4171949"/>
              <a:ext cx="3422558" cy="2202874"/>
            </a:xfrm>
            <a:prstGeom prst="rect">
              <a:avLst/>
            </a:prstGeom>
          </p:spPr>
        </p:pic>
      </p:grpSp>
    </p:spTree>
    <p:extLst>
      <p:ext uri="{BB962C8B-B14F-4D97-AF65-F5344CB8AC3E}">
        <p14:creationId xmlns:p14="http://schemas.microsoft.com/office/powerpoint/2010/main" val="1630193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2364"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图形的概念</a:t>
            </a:r>
          </a:p>
        </p:txBody>
      </p:sp>
      <p:sp>
        <p:nvSpPr>
          <p:cNvPr id="2" name="矩形 1">
            <a:extLst>
              <a:ext uri="{FF2B5EF4-FFF2-40B4-BE49-F238E27FC236}">
                <a16:creationId xmlns:a16="http://schemas.microsoft.com/office/drawing/2014/main" id="{DE6D087D-F7EC-4D39-ADCD-5AC850F1C7CA}"/>
              </a:ext>
            </a:extLst>
          </p:cNvPr>
          <p:cNvSpPr/>
          <p:nvPr/>
        </p:nvSpPr>
        <p:spPr>
          <a:xfrm>
            <a:off x="1153390" y="1765547"/>
            <a:ext cx="7206095" cy="1938992"/>
          </a:xfrm>
          <a:prstGeom prst="rect">
            <a:avLst/>
          </a:prstGeom>
        </p:spPr>
        <p:txBody>
          <a:bodyPr wrap="square">
            <a:spAutoFit/>
          </a:bodyPr>
          <a:lstStyle/>
          <a:p>
            <a:pPr algn="just"/>
            <a:r>
              <a:rPr lang="en-US" altLang="zh-CN" sz="2400" dirty="0"/>
              <a:t>      </a:t>
            </a:r>
            <a:r>
              <a:rPr lang="zh-CN" altLang="zh-CN" sz="2400" dirty="0"/>
              <a:t>图形可以精确的描绘物体的轮廓、形状或外部的界限。图形与图像具有相似之处，但图形多为矢量图，即由软件绘制而成的矩形、圆形、线条或图表等二维平面视觉元素；而图像多指通过某种设备对实际现象进行捕捉所得到的影像。</a:t>
            </a:r>
          </a:p>
        </p:txBody>
      </p:sp>
      <p:grpSp>
        <p:nvGrpSpPr>
          <p:cNvPr id="3" name="组合 2">
            <a:extLst>
              <a:ext uri="{FF2B5EF4-FFF2-40B4-BE49-F238E27FC236}">
                <a16:creationId xmlns:a16="http://schemas.microsoft.com/office/drawing/2014/main" id="{B80BB50A-ED65-4F97-9873-9BA193A19A07}"/>
              </a:ext>
            </a:extLst>
          </p:cNvPr>
          <p:cNvGrpSpPr/>
          <p:nvPr/>
        </p:nvGrpSpPr>
        <p:grpSpPr>
          <a:xfrm>
            <a:off x="1153390" y="3888801"/>
            <a:ext cx="7033767" cy="2291188"/>
            <a:chOff x="1153390" y="3888801"/>
            <a:chExt cx="7033767" cy="2291188"/>
          </a:xfrm>
        </p:grpSpPr>
        <p:pic>
          <p:nvPicPr>
            <p:cNvPr id="12" name="图片 11">
              <a:extLst>
                <a:ext uri="{FF2B5EF4-FFF2-40B4-BE49-F238E27FC236}">
                  <a16:creationId xmlns:a16="http://schemas.microsoft.com/office/drawing/2014/main" id="{06F77C6B-AA91-4C28-896D-0A5320341B6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53390" y="3888801"/>
              <a:ext cx="3497926" cy="2291188"/>
            </a:xfrm>
            <a:prstGeom prst="rect">
              <a:avLst/>
            </a:prstGeom>
          </p:spPr>
        </p:pic>
        <p:pic>
          <p:nvPicPr>
            <p:cNvPr id="13" name="图片 12">
              <a:extLst>
                <a:ext uri="{FF2B5EF4-FFF2-40B4-BE49-F238E27FC236}">
                  <a16:creationId xmlns:a16="http://schemas.microsoft.com/office/drawing/2014/main" id="{A7888A7A-F070-49C1-8D4F-3CE217E98DAF}"/>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895405" y="4461851"/>
              <a:ext cx="3291752" cy="1718138"/>
            </a:xfrm>
            <a:prstGeom prst="rect">
              <a:avLst/>
            </a:prstGeom>
          </p:spPr>
        </p:pic>
      </p:grpSp>
    </p:spTree>
    <p:extLst>
      <p:ext uri="{BB962C8B-B14F-4D97-AF65-F5344CB8AC3E}">
        <p14:creationId xmlns:p14="http://schemas.microsoft.com/office/powerpoint/2010/main" val="1749545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制作书籍的材料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9473"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制作书籍的材料</a:t>
            </a:r>
          </a:p>
        </p:txBody>
      </p:sp>
      <p:sp>
        <p:nvSpPr>
          <p:cNvPr id="2" name="矩形 1">
            <a:extLst>
              <a:ext uri="{FF2B5EF4-FFF2-40B4-BE49-F238E27FC236}">
                <a16:creationId xmlns:a16="http://schemas.microsoft.com/office/drawing/2014/main" id="{E6C25280-87A9-4BE1-BB5F-8097F63587F2}"/>
              </a:ext>
            </a:extLst>
          </p:cNvPr>
          <p:cNvSpPr/>
          <p:nvPr/>
        </p:nvSpPr>
        <p:spPr>
          <a:xfrm>
            <a:off x="1174171" y="1857286"/>
            <a:ext cx="7138555" cy="1200329"/>
          </a:xfrm>
          <a:prstGeom prst="rect">
            <a:avLst/>
          </a:prstGeom>
        </p:spPr>
        <p:txBody>
          <a:bodyPr wrap="square">
            <a:spAutoFit/>
          </a:bodyPr>
          <a:lstStyle/>
          <a:p>
            <a:pPr indent="266700" algn="just">
              <a:spcAft>
                <a:spcPts val="0"/>
              </a:spcAft>
            </a:pPr>
            <a:r>
              <a:rPr lang="en-US" altLang="zh-CN" sz="2400" dirty="0"/>
              <a:t>   </a:t>
            </a:r>
            <a:r>
              <a:rPr lang="zh-CN" altLang="zh-CN" sz="2400" dirty="0"/>
              <a:t>制作书籍的材料有时也是一种语言，它通过触感将书籍纸张与人的感知相连通，使触摸纸张的人类从中获取相应信息。</a:t>
            </a:r>
          </a:p>
        </p:txBody>
      </p:sp>
      <p:grpSp>
        <p:nvGrpSpPr>
          <p:cNvPr id="4" name="组合 3">
            <a:extLst>
              <a:ext uri="{FF2B5EF4-FFF2-40B4-BE49-F238E27FC236}">
                <a16:creationId xmlns:a16="http://schemas.microsoft.com/office/drawing/2014/main" id="{DF88E8E3-ED25-406B-ADFE-1571D8AF088B}"/>
              </a:ext>
            </a:extLst>
          </p:cNvPr>
          <p:cNvGrpSpPr/>
          <p:nvPr/>
        </p:nvGrpSpPr>
        <p:grpSpPr>
          <a:xfrm>
            <a:off x="1100218" y="3328435"/>
            <a:ext cx="7170946" cy="2653386"/>
            <a:chOff x="1174171" y="3247158"/>
            <a:chExt cx="7469848" cy="2763986"/>
          </a:xfrm>
        </p:grpSpPr>
        <p:pic>
          <p:nvPicPr>
            <p:cNvPr id="11" name="图片 10" descr="图片包含 书籍, 书架, 室内, 图书馆&#10;&#10;描述已自动生成">
              <a:extLst>
                <a:ext uri="{FF2B5EF4-FFF2-40B4-BE49-F238E27FC236}">
                  <a16:creationId xmlns:a16="http://schemas.microsoft.com/office/drawing/2014/main" id="{6B085997-AB41-4A46-8C88-97F7A6CAB7B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74171" y="3247158"/>
              <a:ext cx="3249328" cy="2753592"/>
            </a:xfrm>
            <a:prstGeom prst="rect">
              <a:avLst/>
            </a:prstGeom>
          </p:spPr>
        </p:pic>
        <p:pic>
          <p:nvPicPr>
            <p:cNvPr id="12" name="图片 11" descr="图片包含 室内, 书籍, 人员, 书架&#10;&#10;描述已自动生成">
              <a:extLst>
                <a:ext uri="{FF2B5EF4-FFF2-40B4-BE49-F238E27FC236}">
                  <a16:creationId xmlns:a16="http://schemas.microsoft.com/office/drawing/2014/main" id="{59C8CFE8-35CF-4C4D-B3CD-A1B02B44CDBA}"/>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628802" y="3247158"/>
              <a:ext cx="1946506" cy="2753592"/>
            </a:xfrm>
            <a:prstGeom prst="rect">
              <a:avLst/>
            </a:prstGeom>
          </p:spPr>
        </p:pic>
        <p:pic>
          <p:nvPicPr>
            <p:cNvPr id="13" name="图片 12" descr="图片包含 室内, 人员, 地板&#10;&#10;描述已自动生成">
              <a:extLst>
                <a:ext uri="{FF2B5EF4-FFF2-40B4-BE49-F238E27FC236}">
                  <a16:creationId xmlns:a16="http://schemas.microsoft.com/office/drawing/2014/main" id="{939AD591-2D51-444D-84F1-6F752C1038EB}"/>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6620227" y="3257552"/>
              <a:ext cx="2023792" cy="2753592"/>
            </a:xfrm>
            <a:prstGeom prst="rect">
              <a:avLst/>
            </a:prstGeom>
          </p:spPr>
        </p:pic>
      </p:grpSp>
    </p:spTree>
    <p:extLst>
      <p:ext uri="{BB962C8B-B14F-4D97-AF65-F5344CB8AC3E}">
        <p14:creationId xmlns:p14="http://schemas.microsoft.com/office/powerpoint/2010/main" val="569147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2364"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图形的概念</a:t>
            </a:r>
          </a:p>
        </p:txBody>
      </p:sp>
      <p:pic>
        <p:nvPicPr>
          <p:cNvPr id="5" name="图片 4">
            <a:extLst>
              <a:ext uri="{FF2B5EF4-FFF2-40B4-BE49-F238E27FC236}">
                <a16:creationId xmlns:a16="http://schemas.microsoft.com/office/drawing/2014/main" id="{56C5FCE7-3DF0-40F4-A9A8-D05D25EE6B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4271" y="1833265"/>
            <a:ext cx="5356515" cy="4552760"/>
          </a:xfrm>
          <a:prstGeom prst="rect">
            <a:avLst/>
          </a:prstGeom>
        </p:spPr>
      </p:pic>
      <p:sp>
        <p:nvSpPr>
          <p:cNvPr id="10" name="矩形 9">
            <a:extLst>
              <a:ext uri="{FF2B5EF4-FFF2-40B4-BE49-F238E27FC236}">
                <a16:creationId xmlns:a16="http://schemas.microsoft.com/office/drawing/2014/main" id="{711FB7B2-925B-4E3D-AA0B-E413CD362E3A}"/>
              </a:ext>
            </a:extLst>
          </p:cNvPr>
          <p:cNvSpPr/>
          <p:nvPr/>
        </p:nvSpPr>
        <p:spPr>
          <a:xfrm>
            <a:off x="2509404" y="3085178"/>
            <a:ext cx="4358987" cy="2677656"/>
          </a:xfrm>
          <a:prstGeom prst="rect">
            <a:avLst/>
          </a:prstGeom>
        </p:spPr>
        <p:txBody>
          <a:bodyPr wrap="square">
            <a:spAutoFit/>
          </a:bodyPr>
          <a:lstStyle/>
          <a:p>
            <a:pPr indent="266700" algn="just">
              <a:spcAft>
                <a:spcPts val="600"/>
              </a:spcAft>
            </a:pPr>
            <a:r>
              <a:rPr lang="zh-CN" altLang="zh-CN" sz="2400" dirty="0"/>
              <a:t>对于书籍装帧设计，图形的应用是必不可少的视觉元素之一，且多数会被反复运用。使用图形能够进行视觉流程与分割型构图等编排设计，可以使书籍装帧作品产生较强的形式感与视觉感染力。</a:t>
            </a:r>
          </a:p>
        </p:txBody>
      </p:sp>
    </p:spTree>
    <p:extLst>
      <p:ext uri="{BB962C8B-B14F-4D97-AF65-F5344CB8AC3E}">
        <p14:creationId xmlns:p14="http://schemas.microsoft.com/office/powerpoint/2010/main" val="36948294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7924"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使用常规图形</a:t>
            </a:r>
          </a:p>
        </p:txBody>
      </p:sp>
      <p:pic>
        <p:nvPicPr>
          <p:cNvPr id="3" name="图片 2">
            <a:extLst>
              <a:ext uri="{FF2B5EF4-FFF2-40B4-BE49-F238E27FC236}">
                <a16:creationId xmlns:a16="http://schemas.microsoft.com/office/drawing/2014/main" id="{BA13D0F9-AA3F-43E0-B7CD-D8D9042198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759" y="2012687"/>
            <a:ext cx="6764482" cy="4737914"/>
          </a:xfrm>
          <a:prstGeom prst="rect">
            <a:avLst/>
          </a:prstGeom>
        </p:spPr>
      </p:pic>
      <p:sp>
        <p:nvSpPr>
          <p:cNvPr id="4" name="矩形 3">
            <a:extLst>
              <a:ext uri="{FF2B5EF4-FFF2-40B4-BE49-F238E27FC236}">
                <a16:creationId xmlns:a16="http://schemas.microsoft.com/office/drawing/2014/main" id="{EE2AFDAC-0C1C-46CA-93BD-F02B23F82CD9}"/>
              </a:ext>
            </a:extLst>
          </p:cNvPr>
          <p:cNvSpPr/>
          <p:nvPr/>
        </p:nvSpPr>
        <p:spPr>
          <a:xfrm>
            <a:off x="2187291" y="3227482"/>
            <a:ext cx="4572000" cy="2308324"/>
          </a:xfrm>
          <a:prstGeom prst="rect">
            <a:avLst/>
          </a:prstGeom>
        </p:spPr>
        <p:txBody>
          <a:bodyPr>
            <a:spAutoFit/>
          </a:bodyPr>
          <a:lstStyle/>
          <a:p>
            <a:pPr indent="266700" algn="just">
              <a:spcAft>
                <a:spcPts val="600"/>
              </a:spcAft>
            </a:pPr>
            <a:r>
              <a:rPr lang="zh-CN" altLang="zh-CN" sz="2400" dirty="0"/>
              <a:t>书籍装帧设计如果以图形为主的话，设计师可以将封面以图形填充并作为视觉中心点，这样的设计具有集聚视线的作用，使读者一眼定位于书籍本身，增强了书籍的视觉效果。</a:t>
            </a:r>
          </a:p>
        </p:txBody>
      </p:sp>
      <p:pic>
        <p:nvPicPr>
          <p:cNvPr id="12" name="图片 11">
            <a:extLst>
              <a:ext uri="{FF2B5EF4-FFF2-40B4-BE49-F238E27FC236}">
                <a16:creationId xmlns:a16="http://schemas.microsoft.com/office/drawing/2014/main" id="{428D9144-F9F7-4ED4-AE49-C3A6542E3B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6449" y="6011141"/>
            <a:ext cx="405246" cy="405246"/>
          </a:xfrm>
          <a:prstGeom prst="rect">
            <a:avLst/>
          </a:prstGeom>
        </p:spPr>
      </p:pic>
    </p:spTree>
    <p:extLst>
      <p:ext uri="{BB962C8B-B14F-4D97-AF65-F5344CB8AC3E}">
        <p14:creationId xmlns:p14="http://schemas.microsoft.com/office/powerpoint/2010/main" val="1007672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7924"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使用常规图形</a:t>
            </a:r>
          </a:p>
        </p:txBody>
      </p:sp>
      <p:sp>
        <p:nvSpPr>
          <p:cNvPr id="2" name="矩形 1">
            <a:extLst>
              <a:ext uri="{FF2B5EF4-FFF2-40B4-BE49-F238E27FC236}">
                <a16:creationId xmlns:a16="http://schemas.microsoft.com/office/drawing/2014/main" id="{C2DFD25C-50A7-4C63-AC50-6E4FA81E15FB}"/>
              </a:ext>
            </a:extLst>
          </p:cNvPr>
          <p:cNvSpPr/>
          <p:nvPr/>
        </p:nvSpPr>
        <p:spPr>
          <a:xfrm>
            <a:off x="1127414" y="1839445"/>
            <a:ext cx="7102186" cy="1200329"/>
          </a:xfrm>
          <a:prstGeom prst="rect">
            <a:avLst/>
          </a:prstGeom>
        </p:spPr>
        <p:txBody>
          <a:bodyPr wrap="square">
            <a:spAutoFit/>
          </a:bodyPr>
          <a:lstStyle/>
          <a:p>
            <a:pPr indent="266700" algn="just">
              <a:spcAft>
                <a:spcPts val="0"/>
              </a:spcAft>
            </a:pPr>
            <a:r>
              <a:rPr lang="en-US" altLang="zh-CN" sz="2400" dirty="0"/>
              <a:t>   </a:t>
            </a:r>
            <a:r>
              <a:rPr lang="zh-CN" altLang="zh-CN" sz="2400" dirty="0"/>
              <a:t>书籍封面的颜色可以选用白色和灰色等中性色作为背景色，并运用红色和蓝色等对比色形成鲜明对比，给读者强烈的视觉冲击。</a:t>
            </a:r>
          </a:p>
        </p:txBody>
      </p:sp>
      <p:grpSp>
        <p:nvGrpSpPr>
          <p:cNvPr id="5" name="组合 4">
            <a:extLst>
              <a:ext uri="{FF2B5EF4-FFF2-40B4-BE49-F238E27FC236}">
                <a16:creationId xmlns:a16="http://schemas.microsoft.com/office/drawing/2014/main" id="{23289537-E1EA-493D-88F1-91CDBFEED91D}"/>
              </a:ext>
            </a:extLst>
          </p:cNvPr>
          <p:cNvGrpSpPr/>
          <p:nvPr/>
        </p:nvGrpSpPr>
        <p:grpSpPr>
          <a:xfrm>
            <a:off x="1245684" y="3429000"/>
            <a:ext cx="6652631" cy="2687956"/>
            <a:chOff x="1242869" y="3286819"/>
            <a:chExt cx="6652631" cy="2687956"/>
          </a:xfrm>
        </p:grpSpPr>
        <p:pic>
          <p:nvPicPr>
            <p:cNvPr id="10" name="图片 9" descr="图片包含 室内&#10;&#10;描述已自动生成">
              <a:extLst>
                <a:ext uri="{FF2B5EF4-FFF2-40B4-BE49-F238E27FC236}">
                  <a16:creationId xmlns:a16="http://schemas.microsoft.com/office/drawing/2014/main" id="{5137D050-4023-4B88-84D9-9D813C88DFC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242869" y="3286819"/>
              <a:ext cx="4021770" cy="2687956"/>
            </a:xfrm>
            <a:prstGeom prst="rect">
              <a:avLst/>
            </a:prstGeom>
          </p:spPr>
        </p:pic>
        <p:pic>
          <p:nvPicPr>
            <p:cNvPr id="11" name="图片 10" descr="图片包含 文字, 名片&#10;&#10;描述已自动生成">
              <a:extLst>
                <a:ext uri="{FF2B5EF4-FFF2-40B4-BE49-F238E27FC236}">
                  <a16:creationId xmlns:a16="http://schemas.microsoft.com/office/drawing/2014/main" id="{C6358003-C49D-4B5C-8422-8C4BCC4835F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477600" y="3286819"/>
              <a:ext cx="2417900" cy="2687956"/>
            </a:xfrm>
            <a:prstGeom prst="rect">
              <a:avLst/>
            </a:prstGeom>
          </p:spPr>
        </p:pic>
      </p:grpSp>
    </p:spTree>
    <p:extLst>
      <p:ext uri="{BB962C8B-B14F-4D97-AF65-F5344CB8AC3E}">
        <p14:creationId xmlns:p14="http://schemas.microsoft.com/office/powerpoint/2010/main" val="27018368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7924"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使用常规图形</a:t>
            </a:r>
          </a:p>
        </p:txBody>
      </p:sp>
      <p:sp>
        <p:nvSpPr>
          <p:cNvPr id="2" name="矩形 1">
            <a:extLst>
              <a:ext uri="{FF2B5EF4-FFF2-40B4-BE49-F238E27FC236}">
                <a16:creationId xmlns:a16="http://schemas.microsoft.com/office/drawing/2014/main" id="{C2DFD25C-50A7-4C63-AC50-6E4FA81E15FB}"/>
              </a:ext>
            </a:extLst>
          </p:cNvPr>
          <p:cNvSpPr/>
          <p:nvPr/>
        </p:nvSpPr>
        <p:spPr>
          <a:xfrm>
            <a:off x="1127414" y="1839445"/>
            <a:ext cx="7102186" cy="1569660"/>
          </a:xfrm>
          <a:prstGeom prst="rect">
            <a:avLst/>
          </a:prstGeom>
        </p:spPr>
        <p:txBody>
          <a:bodyPr wrap="square">
            <a:spAutoFit/>
          </a:bodyPr>
          <a:lstStyle/>
          <a:p>
            <a:pPr algn="just"/>
            <a:r>
              <a:rPr lang="en-US" altLang="zh-CN" sz="2400" dirty="0"/>
              <a:t>      </a:t>
            </a:r>
            <a:r>
              <a:rPr lang="zh-CN" altLang="zh-CN" sz="2400" dirty="0"/>
              <a:t>书籍封面中的图形与文字的应该进行巧妙的搭配，贵精不贵多，这样可以使书籍封面形成简洁大方的视觉感受，同时需要让书籍封面简洁但不失细节，这是封面作品的点睛之处。</a:t>
            </a:r>
          </a:p>
        </p:txBody>
      </p:sp>
      <p:grpSp>
        <p:nvGrpSpPr>
          <p:cNvPr id="3" name="组合 2">
            <a:extLst>
              <a:ext uri="{FF2B5EF4-FFF2-40B4-BE49-F238E27FC236}">
                <a16:creationId xmlns:a16="http://schemas.microsoft.com/office/drawing/2014/main" id="{C115F6E2-98E6-422C-AA99-6332AE9C4D31}"/>
              </a:ext>
            </a:extLst>
          </p:cNvPr>
          <p:cNvGrpSpPr/>
          <p:nvPr/>
        </p:nvGrpSpPr>
        <p:grpSpPr>
          <a:xfrm>
            <a:off x="1068813" y="3489770"/>
            <a:ext cx="7219388" cy="2766594"/>
            <a:chOff x="1693372" y="3936682"/>
            <a:chExt cx="4601555" cy="1763395"/>
          </a:xfrm>
        </p:grpSpPr>
        <p:pic>
          <p:nvPicPr>
            <p:cNvPr id="12" name="图片 11" descr="图片包含 文字&#10;&#10;描述已自动生成">
              <a:extLst>
                <a:ext uri="{FF2B5EF4-FFF2-40B4-BE49-F238E27FC236}">
                  <a16:creationId xmlns:a16="http://schemas.microsoft.com/office/drawing/2014/main" id="{4897C842-9F43-467C-968A-7609029BD8B7}"/>
                </a:ext>
              </a:extLst>
            </p:cNvPr>
            <p:cNvPicPr/>
            <p:nvPr/>
          </p:nvPicPr>
          <p:blipFill rotWithShape="1">
            <a:blip r:embed="rId3" cstate="print">
              <a:extLst>
                <a:ext uri="{28A0092B-C50C-407E-A947-70E740481C1C}">
                  <a14:useLocalDpi xmlns:a14="http://schemas.microsoft.com/office/drawing/2010/main" val="0"/>
                </a:ext>
              </a:extLst>
            </a:blip>
            <a:srcRect t="4930" b="7815"/>
            <a:stretch/>
          </p:blipFill>
          <p:spPr bwMode="auto">
            <a:xfrm>
              <a:off x="1693372" y="3936682"/>
              <a:ext cx="1455420" cy="1727835"/>
            </a:xfrm>
            <a:prstGeom prst="rect">
              <a:avLst/>
            </a:prstGeom>
            <a:ln>
              <a:noFill/>
            </a:ln>
            <a:extLst>
              <a:ext uri="{53640926-AAD7-44D8-BBD7-CCE9431645EC}">
                <a14:shadowObscured xmlns:a14="http://schemas.microsoft.com/office/drawing/2010/main"/>
              </a:ext>
            </a:extLst>
          </p:spPr>
        </p:pic>
        <p:pic>
          <p:nvPicPr>
            <p:cNvPr id="13" name="图片 12">
              <a:extLst>
                <a:ext uri="{FF2B5EF4-FFF2-40B4-BE49-F238E27FC236}">
                  <a16:creationId xmlns:a16="http://schemas.microsoft.com/office/drawing/2014/main" id="{30587448-5650-4FA6-9DC5-10E4EDD4C883}"/>
                </a:ext>
              </a:extLst>
            </p:cNvPr>
            <p:cNvPicPr/>
            <p:nvPr/>
          </p:nvPicPr>
          <p:blipFill rotWithShape="1">
            <a:blip r:embed="rId4" cstate="print">
              <a:extLst>
                <a:ext uri="{28A0092B-C50C-407E-A947-70E740481C1C}">
                  <a14:useLocalDpi xmlns:a14="http://schemas.microsoft.com/office/drawing/2010/main" val="0"/>
                </a:ext>
              </a:extLst>
            </a:blip>
            <a:srcRect t="5687" b="4412"/>
            <a:stretch/>
          </p:blipFill>
          <p:spPr bwMode="auto">
            <a:xfrm>
              <a:off x="3411537" y="3936682"/>
              <a:ext cx="1406525" cy="1763395"/>
            </a:xfrm>
            <a:prstGeom prst="rect">
              <a:avLst/>
            </a:prstGeom>
            <a:ln>
              <a:noFill/>
            </a:ln>
            <a:extLst>
              <a:ext uri="{53640926-AAD7-44D8-BBD7-CCE9431645EC}">
                <a14:shadowObscured xmlns:a14="http://schemas.microsoft.com/office/drawing/2010/main"/>
              </a:ext>
            </a:extLst>
          </p:spPr>
        </p:pic>
        <p:pic>
          <p:nvPicPr>
            <p:cNvPr id="14" name="图片 13">
              <a:extLst>
                <a:ext uri="{FF2B5EF4-FFF2-40B4-BE49-F238E27FC236}">
                  <a16:creationId xmlns:a16="http://schemas.microsoft.com/office/drawing/2014/main" id="{8AFCB32B-7098-4BC9-9667-C40CEFE73ADE}"/>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5080807" y="3936682"/>
              <a:ext cx="1214120" cy="1763395"/>
            </a:xfrm>
            <a:prstGeom prst="rect">
              <a:avLst/>
            </a:prstGeom>
          </p:spPr>
        </p:pic>
      </p:grpSp>
    </p:spTree>
    <p:extLst>
      <p:ext uri="{BB962C8B-B14F-4D97-AF65-F5344CB8AC3E}">
        <p14:creationId xmlns:p14="http://schemas.microsoft.com/office/powerpoint/2010/main" val="2753463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9460"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使用不规则图形</a:t>
            </a:r>
          </a:p>
        </p:txBody>
      </p:sp>
      <p:pic>
        <p:nvPicPr>
          <p:cNvPr id="5" name="图片 4">
            <a:extLst>
              <a:ext uri="{FF2B5EF4-FFF2-40B4-BE49-F238E27FC236}">
                <a16:creationId xmlns:a16="http://schemas.microsoft.com/office/drawing/2014/main" id="{060CFFFD-D290-4ACC-8C1F-67A22DB0B9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226" y="2201606"/>
            <a:ext cx="7325590" cy="3982252"/>
          </a:xfrm>
          <a:prstGeom prst="rect">
            <a:avLst/>
          </a:prstGeom>
        </p:spPr>
      </p:pic>
      <p:sp>
        <p:nvSpPr>
          <p:cNvPr id="10" name="矩形 9">
            <a:extLst>
              <a:ext uri="{FF2B5EF4-FFF2-40B4-BE49-F238E27FC236}">
                <a16:creationId xmlns:a16="http://schemas.microsoft.com/office/drawing/2014/main" id="{653389F7-B71F-49BF-91C3-7E0E12705319}"/>
              </a:ext>
            </a:extLst>
          </p:cNvPr>
          <p:cNvSpPr/>
          <p:nvPr/>
        </p:nvSpPr>
        <p:spPr>
          <a:xfrm>
            <a:off x="2306780" y="3047049"/>
            <a:ext cx="4572000" cy="1938992"/>
          </a:xfrm>
          <a:prstGeom prst="rect">
            <a:avLst/>
          </a:prstGeom>
        </p:spPr>
        <p:txBody>
          <a:bodyPr>
            <a:spAutoFit/>
          </a:bodyPr>
          <a:lstStyle/>
          <a:p>
            <a:pPr indent="266700" algn="just">
              <a:spcAft>
                <a:spcPts val="0"/>
              </a:spcAft>
            </a:pPr>
            <a:r>
              <a:rPr lang="en-US" altLang="zh-CN" sz="2400" dirty="0"/>
              <a:t>   </a:t>
            </a:r>
            <a:r>
              <a:rPr lang="zh-CN" altLang="zh-CN" sz="2400" dirty="0"/>
              <a:t>在书籍装帧设计中，设计师可以巧妙运用不规则图形的分割特性使封面完成分割型构图。封面以多种几何图形拼接而成，多而不乱，具有较强的独创性。</a:t>
            </a:r>
          </a:p>
        </p:txBody>
      </p:sp>
    </p:spTree>
    <p:extLst>
      <p:ext uri="{BB962C8B-B14F-4D97-AF65-F5344CB8AC3E}">
        <p14:creationId xmlns:p14="http://schemas.microsoft.com/office/powerpoint/2010/main" val="33663328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9460"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使用不规则图形</a:t>
            </a:r>
          </a:p>
        </p:txBody>
      </p:sp>
      <p:sp>
        <p:nvSpPr>
          <p:cNvPr id="2" name="矩形 1">
            <a:extLst>
              <a:ext uri="{FF2B5EF4-FFF2-40B4-BE49-F238E27FC236}">
                <a16:creationId xmlns:a16="http://schemas.microsoft.com/office/drawing/2014/main" id="{FEB50CF4-AD63-41B0-A274-EDCFE058684B}"/>
              </a:ext>
            </a:extLst>
          </p:cNvPr>
          <p:cNvSpPr/>
          <p:nvPr/>
        </p:nvSpPr>
        <p:spPr>
          <a:xfrm>
            <a:off x="1168976" y="1807171"/>
            <a:ext cx="7211291" cy="1569660"/>
          </a:xfrm>
          <a:prstGeom prst="rect">
            <a:avLst/>
          </a:prstGeom>
        </p:spPr>
        <p:txBody>
          <a:bodyPr wrap="square">
            <a:spAutoFit/>
          </a:bodyPr>
          <a:lstStyle/>
          <a:p>
            <a:pPr indent="266700" algn="just">
              <a:spcAft>
                <a:spcPts val="0"/>
              </a:spcAft>
            </a:pPr>
            <a:r>
              <a:rPr lang="en-US" altLang="zh-CN" sz="2400" dirty="0"/>
              <a:t>   </a:t>
            </a:r>
            <a:r>
              <a:rPr lang="zh-CN" altLang="zh-CN" sz="2400" dirty="0"/>
              <a:t>使用不规则图形制作封面设计时，可以使用中性色为底色，然后选用色彩明亮的主体图形，再应用同类色的素材图片，以增强书籍整体的层次感，给读者留下细节饱满的视觉印象。</a:t>
            </a:r>
          </a:p>
        </p:txBody>
      </p:sp>
      <p:grpSp>
        <p:nvGrpSpPr>
          <p:cNvPr id="3" name="组合 2">
            <a:extLst>
              <a:ext uri="{FF2B5EF4-FFF2-40B4-BE49-F238E27FC236}">
                <a16:creationId xmlns:a16="http://schemas.microsoft.com/office/drawing/2014/main" id="{0E0F8377-E770-4328-8334-0BD8DFD0622A}"/>
              </a:ext>
            </a:extLst>
          </p:cNvPr>
          <p:cNvGrpSpPr/>
          <p:nvPr/>
        </p:nvGrpSpPr>
        <p:grpSpPr>
          <a:xfrm>
            <a:off x="1304418" y="3522731"/>
            <a:ext cx="6692520" cy="2660612"/>
            <a:chOff x="1340786" y="3481170"/>
            <a:chExt cx="6692520" cy="2660612"/>
          </a:xfrm>
        </p:grpSpPr>
        <p:pic>
          <p:nvPicPr>
            <p:cNvPr id="11" name="图片 10" descr="图片包含 文字, 黑板&#10;&#10;描述已自动生成">
              <a:extLst>
                <a:ext uri="{FF2B5EF4-FFF2-40B4-BE49-F238E27FC236}">
                  <a16:creationId xmlns:a16="http://schemas.microsoft.com/office/drawing/2014/main" id="{98E44589-C52A-4879-98B1-77C96820509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40786" y="3481170"/>
              <a:ext cx="2015118" cy="2660612"/>
            </a:xfrm>
            <a:prstGeom prst="rect">
              <a:avLst/>
            </a:prstGeom>
          </p:spPr>
        </p:pic>
        <p:pic>
          <p:nvPicPr>
            <p:cNvPr id="12" name="图片 11">
              <a:extLst>
                <a:ext uri="{FF2B5EF4-FFF2-40B4-BE49-F238E27FC236}">
                  <a16:creationId xmlns:a16="http://schemas.microsoft.com/office/drawing/2014/main" id="{04274D44-CA82-48CE-802D-33807A8316E5}"/>
                </a:ext>
              </a:extLst>
            </p:cNvPr>
            <p:cNvPicPr/>
            <p:nvPr/>
          </p:nvPicPr>
          <p:blipFill rotWithShape="1">
            <a:blip r:embed="rId4" cstate="print">
              <a:extLst>
                <a:ext uri="{28A0092B-C50C-407E-A947-70E740481C1C}">
                  <a14:useLocalDpi xmlns:a14="http://schemas.microsoft.com/office/drawing/2010/main" val="0"/>
                </a:ext>
              </a:extLst>
            </a:blip>
            <a:srcRect l="5102" t="6100" r="2408" b="12539"/>
            <a:stretch/>
          </p:blipFill>
          <p:spPr bwMode="auto">
            <a:xfrm>
              <a:off x="3524232" y="3482344"/>
              <a:ext cx="4509074" cy="2659438"/>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1095177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4292"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使用拼合图形</a:t>
            </a:r>
          </a:p>
        </p:txBody>
      </p:sp>
      <p:pic>
        <p:nvPicPr>
          <p:cNvPr id="5" name="图片 4">
            <a:extLst>
              <a:ext uri="{FF2B5EF4-FFF2-40B4-BE49-F238E27FC236}">
                <a16:creationId xmlns:a16="http://schemas.microsoft.com/office/drawing/2014/main" id="{C814EDF7-897C-4E28-8037-1ECAD2FEE1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822" y="2094284"/>
            <a:ext cx="7969828" cy="4114986"/>
          </a:xfrm>
          <a:prstGeom prst="rect">
            <a:avLst/>
          </a:prstGeom>
        </p:spPr>
      </p:pic>
      <p:sp>
        <p:nvSpPr>
          <p:cNvPr id="10" name="矩形 9">
            <a:extLst>
              <a:ext uri="{FF2B5EF4-FFF2-40B4-BE49-F238E27FC236}">
                <a16:creationId xmlns:a16="http://schemas.microsoft.com/office/drawing/2014/main" id="{F371F810-6582-422B-A2E3-8CD220B3CB7F}"/>
              </a:ext>
            </a:extLst>
          </p:cNvPr>
          <p:cNvSpPr/>
          <p:nvPr/>
        </p:nvSpPr>
        <p:spPr>
          <a:xfrm>
            <a:off x="1992460" y="2845228"/>
            <a:ext cx="5086349" cy="2677656"/>
          </a:xfrm>
          <a:prstGeom prst="rect">
            <a:avLst/>
          </a:prstGeom>
        </p:spPr>
        <p:txBody>
          <a:bodyPr wrap="square">
            <a:spAutoFit/>
          </a:bodyPr>
          <a:lstStyle/>
          <a:p>
            <a:pPr indent="266700" algn="just">
              <a:spcAft>
                <a:spcPts val="600"/>
              </a:spcAft>
            </a:pPr>
            <a:r>
              <a:rPr lang="en-US" altLang="zh-CN" sz="2400" dirty="0"/>
              <a:t>   </a:t>
            </a:r>
            <a:r>
              <a:rPr lang="zh-CN" altLang="zh-CN" sz="2400" dirty="0"/>
              <a:t>在书籍装帧设计中，如果设计师想要使用拼合图形来完成封面设计的话，首先必须保持封面的简洁。然后在封面左下角放置较大的图形，并在右上方放置较小的图形，使两者之间产生呼应，书籍封面形成简约而不简单的视觉效果。</a:t>
            </a:r>
          </a:p>
        </p:txBody>
      </p:sp>
    </p:spTree>
    <p:extLst>
      <p:ext uri="{BB962C8B-B14F-4D97-AF65-F5344CB8AC3E}">
        <p14:creationId xmlns:p14="http://schemas.microsoft.com/office/powerpoint/2010/main" val="4458607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4292"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使用拼合图形</a:t>
            </a:r>
          </a:p>
        </p:txBody>
      </p:sp>
      <p:pic>
        <p:nvPicPr>
          <p:cNvPr id="3" name="图片 2">
            <a:extLst>
              <a:ext uri="{FF2B5EF4-FFF2-40B4-BE49-F238E27FC236}">
                <a16:creationId xmlns:a16="http://schemas.microsoft.com/office/drawing/2014/main" id="{C47DF7F4-067B-4164-9EC2-C37EA23AD7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756754" y="1064199"/>
            <a:ext cx="4565674" cy="6483928"/>
          </a:xfrm>
          <a:prstGeom prst="rect">
            <a:avLst/>
          </a:prstGeom>
        </p:spPr>
      </p:pic>
      <p:sp>
        <p:nvSpPr>
          <p:cNvPr id="4" name="矩形 3">
            <a:extLst>
              <a:ext uri="{FF2B5EF4-FFF2-40B4-BE49-F238E27FC236}">
                <a16:creationId xmlns:a16="http://schemas.microsoft.com/office/drawing/2014/main" id="{1A32E5A1-6BCE-498F-8BD4-656131840659}"/>
              </a:ext>
            </a:extLst>
          </p:cNvPr>
          <p:cNvSpPr/>
          <p:nvPr/>
        </p:nvSpPr>
        <p:spPr>
          <a:xfrm>
            <a:off x="2010643" y="2250500"/>
            <a:ext cx="4920094" cy="3046988"/>
          </a:xfrm>
          <a:prstGeom prst="rect">
            <a:avLst/>
          </a:prstGeom>
        </p:spPr>
        <p:txBody>
          <a:bodyPr wrap="square">
            <a:spAutoFit/>
          </a:bodyPr>
          <a:lstStyle/>
          <a:p>
            <a:pPr indent="266700" algn="just">
              <a:spcAft>
                <a:spcPts val="600"/>
              </a:spcAft>
            </a:pPr>
            <a:r>
              <a:rPr lang="en-US" altLang="zh-CN" sz="2400" dirty="0">
                <a:solidFill>
                  <a:schemeClr val="bg1"/>
                </a:solidFill>
              </a:rPr>
              <a:t>   </a:t>
            </a:r>
            <a:r>
              <a:rPr lang="zh-CN" altLang="zh-CN" sz="2400" dirty="0">
                <a:solidFill>
                  <a:schemeClr val="bg1"/>
                </a:solidFill>
              </a:rPr>
              <a:t>使用拼合图形设计书籍封面时，应该选用白色作为背景色，这样可以更好地衬托版面中的视觉元素，而且与黑色文字搭配视觉效果更佳。同时也让封面的情感方向更加一目了然。鲜亮色块的融入，可以为封面添加一抹亮色，起到画龙点睛的作用。</a:t>
            </a:r>
          </a:p>
        </p:txBody>
      </p:sp>
    </p:spTree>
    <p:extLst>
      <p:ext uri="{BB962C8B-B14F-4D97-AF65-F5344CB8AC3E}">
        <p14:creationId xmlns:p14="http://schemas.microsoft.com/office/powerpoint/2010/main" val="18498556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书籍装帧中的图形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4292"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使用拼合图形</a:t>
            </a:r>
          </a:p>
        </p:txBody>
      </p:sp>
      <p:sp>
        <p:nvSpPr>
          <p:cNvPr id="2" name="矩形 1">
            <a:extLst>
              <a:ext uri="{FF2B5EF4-FFF2-40B4-BE49-F238E27FC236}">
                <a16:creationId xmlns:a16="http://schemas.microsoft.com/office/drawing/2014/main" id="{5DCCA7F8-F365-470B-A5D3-99206E9999CA}"/>
              </a:ext>
            </a:extLst>
          </p:cNvPr>
          <p:cNvSpPr/>
          <p:nvPr/>
        </p:nvSpPr>
        <p:spPr>
          <a:xfrm>
            <a:off x="1096241" y="1807171"/>
            <a:ext cx="7408718" cy="1938992"/>
          </a:xfrm>
          <a:prstGeom prst="rect">
            <a:avLst/>
          </a:prstGeom>
        </p:spPr>
        <p:txBody>
          <a:bodyPr wrap="square">
            <a:spAutoFit/>
          </a:bodyPr>
          <a:lstStyle/>
          <a:p>
            <a:pPr indent="266700" algn="just">
              <a:spcAft>
                <a:spcPts val="0"/>
              </a:spcAft>
            </a:pPr>
            <a:r>
              <a:rPr lang="en-US" altLang="zh-CN" sz="2400" dirty="0"/>
              <a:t>   </a:t>
            </a:r>
            <a:r>
              <a:rPr lang="zh-CN" altLang="zh-CN" sz="2400" dirty="0"/>
              <a:t>书籍封面中的段落文字必须编排有序且间隔相同，这样可以增强书籍装帧设计的节奏感与韵律感。书籍封面中的文字标识不宜过大，但它的位置应该在比较显眼的方向，这样不仅可以起到文字说明的作用，更能为封面增添了均衡感。</a:t>
            </a:r>
          </a:p>
        </p:txBody>
      </p:sp>
      <p:grpSp>
        <p:nvGrpSpPr>
          <p:cNvPr id="5" name="组合 4">
            <a:extLst>
              <a:ext uri="{FF2B5EF4-FFF2-40B4-BE49-F238E27FC236}">
                <a16:creationId xmlns:a16="http://schemas.microsoft.com/office/drawing/2014/main" id="{EE95686D-F333-401E-BD9B-AAF9F9A779DB}"/>
              </a:ext>
            </a:extLst>
          </p:cNvPr>
          <p:cNvGrpSpPr/>
          <p:nvPr/>
        </p:nvGrpSpPr>
        <p:grpSpPr>
          <a:xfrm>
            <a:off x="2339275" y="3746163"/>
            <a:ext cx="4561887" cy="2722420"/>
            <a:chOff x="2334080" y="3746163"/>
            <a:chExt cx="4561887" cy="2722420"/>
          </a:xfrm>
        </p:grpSpPr>
        <p:pic>
          <p:nvPicPr>
            <p:cNvPr id="10" name="图片 9" descr="图片包含 文字, 白板&#10;&#10;描述已自动生成">
              <a:extLst>
                <a:ext uri="{FF2B5EF4-FFF2-40B4-BE49-F238E27FC236}">
                  <a16:creationId xmlns:a16="http://schemas.microsoft.com/office/drawing/2014/main" id="{AC4A3E31-C9A1-408F-96FC-63339F2BFDC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334080" y="3746163"/>
              <a:ext cx="2117104" cy="2722420"/>
            </a:xfrm>
            <a:prstGeom prst="rect">
              <a:avLst/>
            </a:prstGeom>
          </p:spPr>
        </p:pic>
        <p:pic>
          <p:nvPicPr>
            <p:cNvPr id="11" name="图片 10" descr="图片包含 文字, 白板&#10;&#10;描述已自动生成">
              <a:extLst>
                <a:ext uri="{FF2B5EF4-FFF2-40B4-BE49-F238E27FC236}">
                  <a16:creationId xmlns:a16="http://schemas.microsoft.com/office/drawing/2014/main" id="{0478F044-0BF4-4B82-905A-52D48B263F4C}"/>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859905" y="3746163"/>
              <a:ext cx="2036062" cy="2722420"/>
            </a:xfrm>
            <a:prstGeom prst="rect">
              <a:avLst/>
            </a:prstGeom>
          </p:spPr>
        </p:pic>
      </p:grpSp>
    </p:spTree>
    <p:extLst>
      <p:ext uri="{BB962C8B-B14F-4D97-AF65-F5344CB8AC3E}">
        <p14:creationId xmlns:p14="http://schemas.microsoft.com/office/powerpoint/2010/main" val="8178695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06621" y="1345506"/>
            <a:ext cx="627607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漫步星球</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歌词手账本的版心页</a:t>
            </a:r>
          </a:p>
        </p:txBody>
      </p:sp>
      <p:pic>
        <p:nvPicPr>
          <p:cNvPr id="12" name="图片 11">
            <a:extLst>
              <a:ext uri="{FF2B5EF4-FFF2-40B4-BE49-F238E27FC236}">
                <a16:creationId xmlns:a16="http://schemas.microsoft.com/office/drawing/2014/main" id="{15704B66-3706-423B-9E72-F9FBA876940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809312" y="2254710"/>
            <a:ext cx="5296776" cy="3595490"/>
          </a:xfrm>
          <a:prstGeom prst="rect">
            <a:avLst/>
          </a:prstGeom>
        </p:spPr>
      </p:pic>
    </p:spTree>
    <p:extLst>
      <p:ext uri="{BB962C8B-B14F-4D97-AF65-F5344CB8AC3E}">
        <p14:creationId xmlns:p14="http://schemas.microsoft.com/office/powerpoint/2010/main" val="1667325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制作书籍的材料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9473"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制作书籍的材料</a:t>
            </a:r>
          </a:p>
        </p:txBody>
      </p:sp>
      <p:sp>
        <p:nvSpPr>
          <p:cNvPr id="2" name="矩形 1">
            <a:extLst>
              <a:ext uri="{FF2B5EF4-FFF2-40B4-BE49-F238E27FC236}">
                <a16:creationId xmlns:a16="http://schemas.microsoft.com/office/drawing/2014/main" id="{E6C25280-87A9-4BE1-BB5F-8097F63587F2}"/>
              </a:ext>
            </a:extLst>
          </p:cNvPr>
          <p:cNvSpPr/>
          <p:nvPr/>
        </p:nvSpPr>
        <p:spPr>
          <a:xfrm>
            <a:off x="1174171" y="1857286"/>
            <a:ext cx="7138555" cy="1569660"/>
          </a:xfrm>
          <a:prstGeom prst="rect">
            <a:avLst/>
          </a:prstGeom>
        </p:spPr>
        <p:txBody>
          <a:bodyPr wrap="square">
            <a:spAutoFit/>
          </a:bodyPr>
          <a:lstStyle/>
          <a:p>
            <a:pPr algn="just"/>
            <a:r>
              <a:rPr lang="en-US" altLang="zh-CN" sz="2400" dirty="0"/>
              <a:t>     </a:t>
            </a:r>
            <a:r>
              <a:rPr lang="zh-CN" altLang="zh-CN" sz="2400" dirty="0"/>
              <a:t>书籍的制作材料是除了书籍封面以外，读者对一本书籍最直观的印象之一。选择合适的制作材料，可以带给读者良好的产品印象，同时，也能体现出这本书籍的使用性与艺术性。</a:t>
            </a:r>
          </a:p>
        </p:txBody>
      </p:sp>
      <p:grpSp>
        <p:nvGrpSpPr>
          <p:cNvPr id="3" name="组合 2">
            <a:extLst>
              <a:ext uri="{FF2B5EF4-FFF2-40B4-BE49-F238E27FC236}">
                <a16:creationId xmlns:a16="http://schemas.microsoft.com/office/drawing/2014/main" id="{025161A4-66D9-4CAC-B516-94493C551A7F}"/>
              </a:ext>
            </a:extLst>
          </p:cNvPr>
          <p:cNvGrpSpPr/>
          <p:nvPr/>
        </p:nvGrpSpPr>
        <p:grpSpPr>
          <a:xfrm>
            <a:off x="1174171" y="3673184"/>
            <a:ext cx="7016810" cy="2161314"/>
            <a:chOff x="1126106" y="3631620"/>
            <a:chExt cx="7016810" cy="2161314"/>
          </a:xfrm>
        </p:grpSpPr>
        <p:pic>
          <p:nvPicPr>
            <p:cNvPr id="14" name="图片 13">
              <a:extLst>
                <a:ext uri="{FF2B5EF4-FFF2-40B4-BE49-F238E27FC236}">
                  <a16:creationId xmlns:a16="http://schemas.microsoft.com/office/drawing/2014/main" id="{91D94B45-1BAE-4AE9-9674-AAAB10585B2A}"/>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26106" y="3631620"/>
              <a:ext cx="3514742" cy="2161314"/>
            </a:xfrm>
            <a:prstGeom prst="rect">
              <a:avLst/>
            </a:prstGeom>
          </p:spPr>
        </p:pic>
        <p:pic>
          <p:nvPicPr>
            <p:cNvPr id="15" name="图片 14">
              <a:extLst>
                <a:ext uri="{FF2B5EF4-FFF2-40B4-BE49-F238E27FC236}">
                  <a16:creationId xmlns:a16="http://schemas.microsoft.com/office/drawing/2014/main" id="{06685C98-4FAC-4BAE-8475-113B1112D4EF}"/>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876892" y="3631620"/>
              <a:ext cx="3266024" cy="2161314"/>
            </a:xfrm>
            <a:prstGeom prst="rect">
              <a:avLst/>
            </a:prstGeom>
          </p:spPr>
        </p:pic>
      </p:grpSp>
    </p:spTree>
    <p:extLst>
      <p:ext uri="{BB962C8B-B14F-4D97-AF65-F5344CB8AC3E}">
        <p14:creationId xmlns:p14="http://schemas.microsoft.com/office/powerpoint/2010/main" val="37160253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1548" y="1351805"/>
            <a:ext cx="4118435"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zh-CN" sz="2400" spc="100" dirty="0">
                <a:solidFill>
                  <a:srgbClr val="000000"/>
                </a:solidFill>
                <a:latin typeface="微软雅黑" panose="020B0503020204020204" pitchFamily="34" charset="-122"/>
                <a:ea typeface="微软雅黑" panose="020B0503020204020204" pitchFamily="34" charset="-122"/>
              </a:rPr>
              <a:t>欧·亨利</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的封面</a:t>
            </a:r>
          </a:p>
        </p:txBody>
      </p:sp>
      <p:sp>
        <p:nvSpPr>
          <p:cNvPr id="3" name="矩形 2">
            <a:extLst>
              <a:ext uri="{FF2B5EF4-FFF2-40B4-BE49-F238E27FC236}">
                <a16:creationId xmlns:a16="http://schemas.microsoft.com/office/drawing/2014/main" id="{BEBF735A-955C-4042-8986-430A9404756B}"/>
              </a:ext>
            </a:extLst>
          </p:cNvPr>
          <p:cNvSpPr/>
          <p:nvPr/>
        </p:nvSpPr>
        <p:spPr>
          <a:xfrm>
            <a:off x="1270794" y="1887049"/>
            <a:ext cx="6965088" cy="830997"/>
          </a:xfrm>
          <a:prstGeom prst="rect">
            <a:avLst/>
          </a:prstGeom>
        </p:spPr>
        <p:txBody>
          <a:bodyPr wrap="square">
            <a:spAutoFit/>
          </a:bodyPr>
          <a:lstStyle/>
          <a:p>
            <a:pPr algn="just"/>
            <a:r>
              <a:rPr lang="en-US" altLang="zh-CN" sz="2400" dirty="0"/>
              <a:t>     </a:t>
            </a:r>
            <a:r>
              <a:rPr lang="zh-CN" altLang="zh-CN" sz="2400" dirty="0"/>
              <a:t>使用“直排文字工具”输入文字，完成书籍名称的制作。添加素材图像，使书籍封面鲜活起来。</a:t>
            </a:r>
            <a:endParaRPr lang="zh-CN" altLang="en-US" sz="2400" dirty="0"/>
          </a:p>
        </p:txBody>
      </p:sp>
      <p:grpSp>
        <p:nvGrpSpPr>
          <p:cNvPr id="4" name="组合 3">
            <a:extLst>
              <a:ext uri="{FF2B5EF4-FFF2-40B4-BE49-F238E27FC236}">
                <a16:creationId xmlns:a16="http://schemas.microsoft.com/office/drawing/2014/main" id="{EA90980C-0C84-46F5-98C0-2D7DF5E83BDB}"/>
              </a:ext>
            </a:extLst>
          </p:cNvPr>
          <p:cNvGrpSpPr/>
          <p:nvPr/>
        </p:nvGrpSpPr>
        <p:grpSpPr>
          <a:xfrm>
            <a:off x="1867623" y="2940313"/>
            <a:ext cx="5055925" cy="3197968"/>
            <a:chOff x="1867623" y="2940313"/>
            <a:chExt cx="5055925" cy="3197968"/>
          </a:xfrm>
        </p:grpSpPr>
        <p:pic>
          <p:nvPicPr>
            <p:cNvPr id="10" name="图片 9" descr="图片包含 物体&#10;&#10;描述已自动生成">
              <a:extLst>
                <a:ext uri="{FF2B5EF4-FFF2-40B4-BE49-F238E27FC236}">
                  <a16:creationId xmlns:a16="http://schemas.microsoft.com/office/drawing/2014/main" id="{6A975D3A-6989-488B-A725-A37BB938B59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867623" y="2940313"/>
              <a:ext cx="2364216" cy="3197968"/>
            </a:xfrm>
            <a:prstGeom prst="rect">
              <a:avLst/>
            </a:prstGeom>
            <a:ln>
              <a:solidFill>
                <a:schemeClr val="bg1">
                  <a:lumMod val="85000"/>
                </a:schemeClr>
              </a:solidFill>
            </a:ln>
          </p:spPr>
        </p:pic>
        <p:pic>
          <p:nvPicPr>
            <p:cNvPr id="11" name="图片 10">
              <a:extLst>
                <a:ext uri="{FF2B5EF4-FFF2-40B4-BE49-F238E27FC236}">
                  <a16:creationId xmlns:a16="http://schemas.microsoft.com/office/drawing/2014/main" id="{860F15DA-E7DB-4CB7-8A70-BA160F1EE3C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72000" y="2940313"/>
              <a:ext cx="2351548" cy="3197968"/>
            </a:xfrm>
            <a:prstGeom prst="rect">
              <a:avLst/>
            </a:prstGeom>
            <a:ln>
              <a:solidFill>
                <a:schemeClr val="bg1">
                  <a:lumMod val="85000"/>
                </a:schemeClr>
              </a:solidFill>
            </a:ln>
          </p:spPr>
        </p:pic>
      </p:grpSp>
    </p:spTree>
    <p:extLst>
      <p:ext uri="{BB962C8B-B14F-4D97-AF65-F5344CB8AC3E}">
        <p14:creationId xmlns:p14="http://schemas.microsoft.com/office/powerpoint/2010/main" val="5935433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1548" y="1351805"/>
            <a:ext cx="4118435"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zh-CN" sz="2400" spc="100" dirty="0">
                <a:solidFill>
                  <a:srgbClr val="000000"/>
                </a:solidFill>
                <a:latin typeface="微软雅黑" panose="020B0503020204020204" pitchFamily="34" charset="-122"/>
                <a:ea typeface="微软雅黑" panose="020B0503020204020204" pitchFamily="34" charset="-122"/>
              </a:rPr>
              <a:t>欧·亨利</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的封面</a:t>
            </a:r>
          </a:p>
        </p:txBody>
      </p:sp>
      <p:sp>
        <p:nvSpPr>
          <p:cNvPr id="3" name="矩形 2">
            <a:extLst>
              <a:ext uri="{FF2B5EF4-FFF2-40B4-BE49-F238E27FC236}">
                <a16:creationId xmlns:a16="http://schemas.microsoft.com/office/drawing/2014/main" id="{BEBF735A-955C-4042-8986-430A9404756B}"/>
              </a:ext>
            </a:extLst>
          </p:cNvPr>
          <p:cNvSpPr/>
          <p:nvPr/>
        </p:nvSpPr>
        <p:spPr>
          <a:xfrm>
            <a:off x="1270794" y="1887049"/>
            <a:ext cx="6965088" cy="830997"/>
          </a:xfrm>
          <a:prstGeom prst="rect">
            <a:avLst/>
          </a:prstGeom>
        </p:spPr>
        <p:txBody>
          <a:bodyPr wrap="square">
            <a:spAutoFit/>
          </a:bodyPr>
          <a:lstStyle/>
          <a:p>
            <a:pPr algn="just"/>
            <a:r>
              <a:rPr lang="en-US" altLang="zh-CN" sz="2400" dirty="0"/>
              <a:t>      </a:t>
            </a:r>
            <a:r>
              <a:rPr lang="zh-CN" altLang="zh-CN" sz="2400" dirty="0"/>
              <a:t>使用“直排文字工具”输入文字内容。使用“横排文字工具”输入作者、译者和出版社等信息。</a:t>
            </a:r>
            <a:endParaRPr lang="zh-CN" altLang="en-US" sz="2400" dirty="0"/>
          </a:p>
        </p:txBody>
      </p:sp>
      <p:grpSp>
        <p:nvGrpSpPr>
          <p:cNvPr id="2" name="组合 1">
            <a:extLst>
              <a:ext uri="{FF2B5EF4-FFF2-40B4-BE49-F238E27FC236}">
                <a16:creationId xmlns:a16="http://schemas.microsoft.com/office/drawing/2014/main" id="{E7CC2973-A853-4E11-A1A8-B74CE4C6437B}"/>
              </a:ext>
            </a:extLst>
          </p:cNvPr>
          <p:cNvGrpSpPr/>
          <p:nvPr/>
        </p:nvGrpSpPr>
        <p:grpSpPr>
          <a:xfrm>
            <a:off x="1813625" y="2911120"/>
            <a:ext cx="5247197" cy="3397828"/>
            <a:chOff x="1777257" y="2791625"/>
            <a:chExt cx="5247197" cy="3397828"/>
          </a:xfrm>
        </p:grpSpPr>
        <p:pic>
          <p:nvPicPr>
            <p:cNvPr id="12" name="图片 11">
              <a:extLst>
                <a:ext uri="{FF2B5EF4-FFF2-40B4-BE49-F238E27FC236}">
                  <a16:creationId xmlns:a16="http://schemas.microsoft.com/office/drawing/2014/main" id="{3E6AC377-9351-42BC-A055-AE1C25B3B81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777257" y="2791625"/>
              <a:ext cx="2482606" cy="3397828"/>
            </a:xfrm>
            <a:prstGeom prst="rect">
              <a:avLst/>
            </a:prstGeom>
            <a:ln>
              <a:solidFill>
                <a:schemeClr val="bg1">
                  <a:lumMod val="85000"/>
                </a:schemeClr>
              </a:solidFill>
            </a:ln>
          </p:spPr>
        </p:pic>
        <p:pic>
          <p:nvPicPr>
            <p:cNvPr id="13" name="图片 12">
              <a:extLst>
                <a:ext uri="{FF2B5EF4-FFF2-40B4-BE49-F238E27FC236}">
                  <a16:creationId xmlns:a16="http://schemas.microsoft.com/office/drawing/2014/main" id="{A27B70D7-C899-45B8-BAE9-56780899EDD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19824" y="2791625"/>
              <a:ext cx="2504630" cy="3397828"/>
            </a:xfrm>
            <a:prstGeom prst="rect">
              <a:avLst/>
            </a:prstGeom>
            <a:ln>
              <a:solidFill>
                <a:schemeClr val="bg1">
                  <a:lumMod val="85000"/>
                </a:schemeClr>
              </a:solidFill>
            </a:ln>
          </p:spPr>
        </p:pic>
      </p:grpSp>
    </p:spTree>
    <p:extLst>
      <p:ext uri="{BB962C8B-B14F-4D97-AF65-F5344CB8AC3E}">
        <p14:creationId xmlns:p14="http://schemas.microsoft.com/office/powerpoint/2010/main" val="1370721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制作书籍的材料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9473"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制作书籍的材料</a:t>
            </a:r>
          </a:p>
        </p:txBody>
      </p:sp>
      <p:sp>
        <p:nvSpPr>
          <p:cNvPr id="2" name="矩形 1">
            <a:extLst>
              <a:ext uri="{FF2B5EF4-FFF2-40B4-BE49-F238E27FC236}">
                <a16:creationId xmlns:a16="http://schemas.microsoft.com/office/drawing/2014/main" id="{E6C25280-87A9-4BE1-BB5F-8097F63587F2}"/>
              </a:ext>
            </a:extLst>
          </p:cNvPr>
          <p:cNvSpPr/>
          <p:nvPr/>
        </p:nvSpPr>
        <p:spPr>
          <a:xfrm>
            <a:off x="1174171" y="1857286"/>
            <a:ext cx="7138555" cy="1938992"/>
          </a:xfrm>
          <a:prstGeom prst="rect">
            <a:avLst/>
          </a:prstGeom>
        </p:spPr>
        <p:txBody>
          <a:bodyPr wrap="square">
            <a:spAutoFit/>
          </a:bodyPr>
          <a:lstStyle/>
          <a:p>
            <a:pPr algn="just"/>
            <a:r>
              <a:rPr lang="en-US" altLang="zh-CN" sz="2400" dirty="0"/>
              <a:t>      </a:t>
            </a:r>
            <a:r>
              <a:rPr lang="zh-CN" altLang="zh-CN" sz="2400" dirty="0"/>
              <a:t>书籍材料是指能够表现出图像和文字信息的一种物质载体，它的呈现形式也具有多样化的特点。具体来说就是书籍材料可以是标准的纸张</a:t>
            </a:r>
            <a:r>
              <a:rPr lang="zh-CN" altLang="en-US" sz="2400" dirty="0"/>
              <a:t>。</a:t>
            </a:r>
            <a:r>
              <a:rPr lang="zh-CN" altLang="zh-CN" sz="2400" dirty="0"/>
              <a:t>也可以是具有不同纹理和花样的特制纸张；还可以是硬质的纸张。</a:t>
            </a:r>
          </a:p>
        </p:txBody>
      </p:sp>
      <p:grpSp>
        <p:nvGrpSpPr>
          <p:cNvPr id="4" name="组合 3">
            <a:extLst>
              <a:ext uri="{FF2B5EF4-FFF2-40B4-BE49-F238E27FC236}">
                <a16:creationId xmlns:a16="http://schemas.microsoft.com/office/drawing/2014/main" id="{16B90647-5F09-465A-BE7F-F5998439A472}"/>
              </a:ext>
            </a:extLst>
          </p:cNvPr>
          <p:cNvGrpSpPr/>
          <p:nvPr/>
        </p:nvGrpSpPr>
        <p:grpSpPr>
          <a:xfrm>
            <a:off x="1132608" y="3846393"/>
            <a:ext cx="7180118" cy="2363584"/>
            <a:chOff x="1132608" y="3846393"/>
            <a:chExt cx="7180118" cy="2363584"/>
          </a:xfrm>
        </p:grpSpPr>
        <p:pic>
          <p:nvPicPr>
            <p:cNvPr id="10" name="图片 9">
              <a:extLst>
                <a:ext uri="{FF2B5EF4-FFF2-40B4-BE49-F238E27FC236}">
                  <a16:creationId xmlns:a16="http://schemas.microsoft.com/office/drawing/2014/main" id="{6E4CDA14-FF30-4351-9C07-FD50726FC141}"/>
                </a:ext>
              </a:extLst>
            </p:cNvPr>
            <p:cNvPicPr/>
            <p:nvPr/>
          </p:nvPicPr>
          <p:blipFill>
            <a:blip r:embed="rId3">
              <a:extLst>
                <a:ext uri="{28A0092B-C50C-407E-A947-70E740481C1C}">
                  <a14:useLocalDpi xmlns:a14="http://schemas.microsoft.com/office/drawing/2010/main" val="0"/>
                </a:ext>
              </a:extLst>
            </a:blip>
            <a:stretch>
              <a:fillRect/>
            </a:stretch>
          </p:blipFill>
          <p:spPr>
            <a:xfrm>
              <a:off x="1132608" y="3846393"/>
              <a:ext cx="2470794" cy="2363584"/>
            </a:xfrm>
            <a:prstGeom prst="rect">
              <a:avLst/>
            </a:prstGeom>
          </p:spPr>
        </p:pic>
        <p:pic>
          <p:nvPicPr>
            <p:cNvPr id="11" name="图片 10">
              <a:extLst>
                <a:ext uri="{FF2B5EF4-FFF2-40B4-BE49-F238E27FC236}">
                  <a16:creationId xmlns:a16="http://schemas.microsoft.com/office/drawing/2014/main" id="{18800F8C-828D-43CB-8003-871025D7A66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764244" y="3846393"/>
              <a:ext cx="4548482" cy="2363584"/>
            </a:xfrm>
            <a:prstGeom prst="rect">
              <a:avLst/>
            </a:prstGeom>
          </p:spPr>
        </p:pic>
      </p:grpSp>
    </p:spTree>
    <p:extLst>
      <p:ext uri="{BB962C8B-B14F-4D97-AF65-F5344CB8AC3E}">
        <p14:creationId xmlns:p14="http://schemas.microsoft.com/office/powerpoint/2010/main" val="1847031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制作书籍的材料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9473"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制作书籍的材料</a:t>
            </a:r>
          </a:p>
        </p:txBody>
      </p:sp>
      <p:sp>
        <p:nvSpPr>
          <p:cNvPr id="2" name="矩形 1">
            <a:extLst>
              <a:ext uri="{FF2B5EF4-FFF2-40B4-BE49-F238E27FC236}">
                <a16:creationId xmlns:a16="http://schemas.microsoft.com/office/drawing/2014/main" id="{E6C25280-87A9-4BE1-BB5F-8097F63587F2}"/>
              </a:ext>
            </a:extLst>
          </p:cNvPr>
          <p:cNvSpPr/>
          <p:nvPr/>
        </p:nvSpPr>
        <p:spPr>
          <a:xfrm>
            <a:off x="1174171" y="1857286"/>
            <a:ext cx="7138555" cy="1200329"/>
          </a:xfrm>
          <a:prstGeom prst="rect">
            <a:avLst/>
          </a:prstGeom>
        </p:spPr>
        <p:txBody>
          <a:bodyPr wrap="square">
            <a:spAutoFit/>
          </a:bodyPr>
          <a:lstStyle/>
          <a:p>
            <a:pPr algn="just"/>
            <a:r>
              <a:rPr lang="en-US" altLang="zh-CN" sz="2400" dirty="0"/>
              <a:t>     </a:t>
            </a:r>
            <a:r>
              <a:rPr lang="zh-CN" altLang="zh-CN" sz="2400" dirty="0"/>
              <a:t>纤维材质、木材质、织物类材质、金属材质和</a:t>
            </a:r>
            <a:r>
              <a:rPr lang="en-US" altLang="zh-CN" sz="2400" dirty="0"/>
              <a:t>PVC</a:t>
            </a:r>
            <a:r>
              <a:rPr lang="zh-CN" altLang="zh-CN" sz="2400" dirty="0"/>
              <a:t>材质等材质都可以被书籍的装帧设计所采用，并且有的书籍装帧设计还会采用多种材质制作。</a:t>
            </a:r>
          </a:p>
        </p:txBody>
      </p:sp>
      <p:grpSp>
        <p:nvGrpSpPr>
          <p:cNvPr id="3" name="组合 2">
            <a:extLst>
              <a:ext uri="{FF2B5EF4-FFF2-40B4-BE49-F238E27FC236}">
                <a16:creationId xmlns:a16="http://schemas.microsoft.com/office/drawing/2014/main" id="{98FA2047-E3FD-4427-B4C8-F77C453E2EFD}"/>
              </a:ext>
            </a:extLst>
          </p:cNvPr>
          <p:cNvGrpSpPr/>
          <p:nvPr/>
        </p:nvGrpSpPr>
        <p:grpSpPr>
          <a:xfrm>
            <a:off x="1052369" y="3470564"/>
            <a:ext cx="7181722" cy="2291680"/>
            <a:chOff x="1330036" y="3575051"/>
            <a:chExt cx="6526833" cy="2082706"/>
          </a:xfrm>
        </p:grpSpPr>
        <p:pic>
          <p:nvPicPr>
            <p:cNvPr id="12" name="图片 11" descr="图片包含 垫, 家具&#10;&#10;描述已自动生成">
              <a:extLst>
                <a:ext uri="{FF2B5EF4-FFF2-40B4-BE49-F238E27FC236}">
                  <a16:creationId xmlns:a16="http://schemas.microsoft.com/office/drawing/2014/main" id="{321BBF07-1D7A-472F-9BA8-29B74B798B7A}"/>
                </a:ext>
              </a:extLst>
            </p:cNvPr>
            <p:cNvPicPr/>
            <p:nvPr/>
          </p:nvPicPr>
          <p:blipFill rotWithShape="1">
            <a:blip r:embed="rId3">
              <a:extLst>
                <a:ext uri="{28A0092B-C50C-407E-A947-70E740481C1C}">
                  <a14:useLocalDpi xmlns:a14="http://schemas.microsoft.com/office/drawing/2010/main" val="0"/>
                </a:ext>
              </a:extLst>
            </a:blip>
            <a:srcRect l="3593" t="6624" r="3587" b="6830"/>
            <a:stretch/>
          </p:blipFill>
          <p:spPr bwMode="auto">
            <a:xfrm>
              <a:off x="1330036" y="4019219"/>
              <a:ext cx="3241964" cy="1638538"/>
            </a:xfrm>
            <a:prstGeom prst="rect">
              <a:avLst/>
            </a:prstGeom>
            <a:ln>
              <a:noFill/>
            </a:ln>
            <a:extLst>
              <a:ext uri="{53640926-AAD7-44D8-BBD7-CCE9431645EC}">
                <a14:shadowObscured xmlns:a14="http://schemas.microsoft.com/office/drawing/2010/main"/>
              </a:ext>
            </a:extLst>
          </p:spPr>
        </p:pic>
        <p:pic>
          <p:nvPicPr>
            <p:cNvPr id="13" name="图片 12" descr="图片包含 室内, 墙壁, 地板, 餐桌&#10;&#10;描述已自动生成">
              <a:extLst>
                <a:ext uri="{FF2B5EF4-FFF2-40B4-BE49-F238E27FC236}">
                  <a16:creationId xmlns:a16="http://schemas.microsoft.com/office/drawing/2014/main" id="{83E5AFC3-70FB-4A29-8DF8-945A21ED599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664147" y="3575051"/>
              <a:ext cx="3192722" cy="2082706"/>
            </a:xfrm>
            <a:prstGeom prst="rect">
              <a:avLst/>
            </a:prstGeom>
          </p:spPr>
        </p:pic>
      </p:grpSp>
    </p:spTree>
    <p:extLst>
      <p:ext uri="{BB962C8B-B14F-4D97-AF65-F5344CB8AC3E}">
        <p14:creationId xmlns:p14="http://schemas.microsoft.com/office/powerpoint/2010/main" val="4154763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制作书籍的材料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9473"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制作书籍的材料</a:t>
            </a:r>
          </a:p>
        </p:txBody>
      </p:sp>
      <p:sp>
        <p:nvSpPr>
          <p:cNvPr id="2" name="矩形 1">
            <a:extLst>
              <a:ext uri="{FF2B5EF4-FFF2-40B4-BE49-F238E27FC236}">
                <a16:creationId xmlns:a16="http://schemas.microsoft.com/office/drawing/2014/main" id="{E6C25280-87A9-4BE1-BB5F-8097F63587F2}"/>
              </a:ext>
            </a:extLst>
          </p:cNvPr>
          <p:cNvSpPr/>
          <p:nvPr/>
        </p:nvSpPr>
        <p:spPr>
          <a:xfrm>
            <a:off x="1174171" y="1857286"/>
            <a:ext cx="7138555" cy="1938992"/>
          </a:xfrm>
          <a:prstGeom prst="rect">
            <a:avLst/>
          </a:prstGeom>
        </p:spPr>
        <p:txBody>
          <a:bodyPr wrap="square">
            <a:spAutoFit/>
          </a:bodyPr>
          <a:lstStyle/>
          <a:p>
            <a:pPr algn="just"/>
            <a:r>
              <a:rPr lang="en-US" altLang="zh-CN" sz="2400" dirty="0"/>
              <a:t>      </a:t>
            </a:r>
            <a:r>
              <a:rPr lang="zh-CN" altLang="zh-CN" sz="2400" dirty="0"/>
              <a:t>如果想要设计一本具有历史意义的书籍，就需要选择一些看起来具有年代感效果的纸张。包含年代感效果的纸张有新闻纸、灰卡纸、牛皮纸、轻涂纸和胶版纸等。不同质感的纸张会让读者体验到不同的书籍装帧效果。</a:t>
            </a:r>
          </a:p>
        </p:txBody>
      </p:sp>
      <p:grpSp>
        <p:nvGrpSpPr>
          <p:cNvPr id="4" name="组合 3">
            <a:extLst>
              <a:ext uri="{FF2B5EF4-FFF2-40B4-BE49-F238E27FC236}">
                <a16:creationId xmlns:a16="http://schemas.microsoft.com/office/drawing/2014/main" id="{6E5A494B-3BB2-4238-AE29-14E100C67D02}"/>
              </a:ext>
            </a:extLst>
          </p:cNvPr>
          <p:cNvGrpSpPr/>
          <p:nvPr/>
        </p:nvGrpSpPr>
        <p:grpSpPr>
          <a:xfrm>
            <a:off x="1521011" y="3796278"/>
            <a:ext cx="6703842" cy="2587042"/>
            <a:chOff x="1697693" y="3884510"/>
            <a:chExt cx="6246567" cy="2410578"/>
          </a:xfrm>
        </p:grpSpPr>
        <p:pic>
          <p:nvPicPr>
            <p:cNvPr id="10" name="图片 9" descr="图片包含 室内, 餐桌, 就坐&#10;&#10;描述已自动生成">
              <a:extLst>
                <a:ext uri="{FF2B5EF4-FFF2-40B4-BE49-F238E27FC236}">
                  <a16:creationId xmlns:a16="http://schemas.microsoft.com/office/drawing/2014/main" id="{59970108-88E4-40C6-B152-4B45E9EF2A5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697693" y="3894784"/>
              <a:ext cx="2180650" cy="2400304"/>
            </a:xfrm>
            <a:prstGeom prst="rect">
              <a:avLst/>
            </a:prstGeom>
          </p:spPr>
        </p:pic>
        <p:pic>
          <p:nvPicPr>
            <p:cNvPr id="11" name="图片 10">
              <a:extLst>
                <a:ext uri="{FF2B5EF4-FFF2-40B4-BE49-F238E27FC236}">
                  <a16:creationId xmlns:a16="http://schemas.microsoft.com/office/drawing/2014/main" id="{FCF70078-6721-403C-B7C3-6B1E7EB525EB}"/>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181932" y="3884510"/>
              <a:ext cx="3762328" cy="2400304"/>
            </a:xfrm>
            <a:prstGeom prst="rect">
              <a:avLst/>
            </a:prstGeom>
          </p:spPr>
        </p:pic>
      </p:grpSp>
    </p:spTree>
    <p:extLst>
      <p:ext uri="{BB962C8B-B14F-4D97-AF65-F5344CB8AC3E}">
        <p14:creationId xmlns:p14="http://schemas.microsoft.com/office/powerpoint/2010/main" val="1205081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9505"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书籍纸张种类</a:t>
            </a:r>
          </a:p>
        </p:txBody>
      </p:sp>
      <p:pic>
        <p:nvPicPr>
          <p:cNvPr id="5" name="图片 4">
            <a:extLst>
              <a:ext uri="{FF2B5EF4-FFF2-40B4-BE49-F238E27FC236}">
                <a16:creationId xmlns:a16="http://schemas.microsoft.com/office/drawing/2014/main" id="{6853F184-8C27-4053-A5D2-03334BFB0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2596" y="2041259"/>
            <a:ext cx="5288972" cy="4573108"/>
          </a:xfrm>
          <a:prstGeom prst="rect">
            <a:avLst/>
          </a:prstGeom>
        </p:spPr>
      </p:pic>
      <p:sp>
        <p:nvSpPr>
          <p:cNvPr id="12" name="矩形 11">
            <a:extLst>
              <a:ext uri="{FF2B5EF4-FFF2-40B4-BE49-F238E27FC236}">
                <a16:creationId xmlns:a16="http://schemas.microsoft.com/office/drawing/2014/main" id="{999F6D8D-A59D-4219-8856-27CB0AC6B357}"/>
              </a:ext>
            </a:extLst>
          </p:cNvPr>
          <p:cNvSpPr/>
          <p:nvPr/>
        </p:nvSpPr>
        <p:spPr>
          <a:xfrm>
            <a:off x="3825640" y="2485797"/>
            <a:ext cx="1723549" cy="707886"/>
          </a:xfrm>
          <a:prstGeom prst="rect">
            <a:avLst/>
          </a:prstGeom>
        </p:spPr>
        <p:txBody>
          <a:bodyPr wrap="none">
            <a:spAutoFit/>
          </a:bodyPr>
          <a:lstStyle/>
          <a:p>
            <a:r>
              <a:rPr lang="zh-CN" altLang="zh-CN" sz="4000" dirty="0">
                <a:solidFill>
                  <a:schemeClr val="bg1"/>
                </a:solidFill>
              </a:rPr>
              <a:t>胶版纸</a:t>
            </a:r>
            <a:endParaRPr lang="zh-CN" altLang="en-US" sz="4000" dirty="0">
              <a:solidFill>
                <a:schemeClr val="bg1"/>
              </a:solidFill>
            </a:endParaRPr>
          </a:p>
        </p:txBody>
      </p:sp>
      <p:sp>
        <p:nvSpPr>
          <p:cNvPr id="13" name="矩形 12">
            <a:extLst>
              <a:ext uri="{FF2B5EF4-FFF2-40B4-BE49-F238E27FC236}">
                <a16:creationId xmlns:a16="http://schemas.microsoft.com/office/drawing/2014/main" id="{9CE62C78-8B23-4700-83E6-7D6D68BEB3B5}"/>
              </a:ext>
            </a:extLst>
          </p:cNvPr>
          <p:cNvSpPr/>
          <p:nvPr/>
        </p:nvSpPr>
        <p:spPr>
          <a:xfrm>
            <a:off x="4472781" y="3817142"/>
            <a:ext cx="1723549" cy="707886"/>
          </a:xfrm>
          <a:prstGeom prst="rect">
            <a:avLst/>
          </a:prstGeom>
        </p:spPr>
        <p:txBody>
          <a:bodyPr wrap="none">
            <a:spAutoFit/>
          </a:bodyPr>
          <a:lstStyle/>
          <a:p>
            <a:r>
              <a:rPr lang="zh-CN" altLang="zh-CN" sz="4000" dirty="0">
                <a:solidFill>
                  <a:schemeClr val="bg1"/>
                </a:solidFill>
              </a:rPr>
              <a:t>铜版纸</a:t>
            </a:r>
            <a:endParaRPr lang="zh-CN" altLang="en-US" sz="4000" dirty="0">
              <a:solidFill>
                <a:schemeClr val="bg1"/>
              </a:solidFill>
            </a:endParaRPr>
          </a:p>
        </p:txBody>
      </p:sp>
      <p:sp>
        <p:nvSpPr>
          <p:cNvPr id="14" name="矩形 13">
            <a:extLst>
              <a:ext uri="{FF2B5EF4-FFF2-40B4-BE49-F238E27FC236}">
                <a16:creationId xmlns:a16="http://schemas.microsoft.com/office/drawing/2014/main" id="{8E2BD708-F717-40BD-B5F2-825C203C5D82}"/>
              </a:ext>
            </a:extLst>
          </p:cNvPr>
          <p:cNvSpPr/>
          <p:nvPr/>
        </p:nvSpPr>
        <p:spPr>
          <a:xfrm>
            <a:off x="5014729" y="5148487"/>
            <a:ext cx="1723549" cy="707886"/>
          </a:xfrm>
          <a:prstGeom prst="rect">
            <a:avLst/>
          </a:prstGeom>
        </p:spPr>
        <p:txBody>
          <a:bodyPr wrap="none">
            <a:spAutoFit/>
          </a:bodyPr>
          <a:lstStyle/>
          <a:p>
            <a:pPr marL="0" lvl="2">
              <a:spcAft>
                <a:spcPts val="600"/>
              </a:spcAft>
              <a:buSzPts val="1200"/>
            </a:pPr>
            <a:r>
              <a:rPr lang="zh-CN" altLang="zh-CN" sz="4000" dirty="0">
                <a:solidFill>
                  <a:schemeClr val="bg1"/>
                </a:solidFill>
              </a:rPr>
              <a:t>特种纸</a:t>
            </a:r>
          </a:p>
        </p:txBody>
      </p:sp>
    </p:spTree>
    <p:extLst>
      <p:ext uri="{BB962C8B-B14F-4D97-AF65-F5344CB8AC3E}">
        <p14:creationId xmlns:p14="http://schemas.microsoft.com/office/powerpoint/2010/main" val="3090890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书籍纸张种类及特点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3558"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特种纸种类</a:t>
            </a:r>
          </a:p>
        </p:txBody>
      </p:sp>
      <p:pic>
        <p:nvPicPr>
          <p:cNvPr id="3" name="图片 2">
            <a:extLst>
              <a:ext uri="{FF2B5EF4-FFF2-40B4-BE49-F238E27FC236}">
                <a16:creationId xmlns:a16="http://schemas.microsoft.com/office/drawing/2014/main" id="{7747639A-50DF-4856-A1DC-2F24ECC5F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8409" y="1483402"/>
            <a:ext cx="5257800" cy="5187904"/>
          </a:xfrm>
          <a:prstGeom prst="rect">
            <a:avLst/>
          </a:prstGeom>
        </p:spPr>
      </p:pic>
      <p:sp>
        <p:nvSpPr>
          <p:cNvPr id="4" name="矩形 3">
            <a:extLst>
              <a:ext uri="{FF2B5EF4-FFF2-40B4-BE49-F238E27FC236}">
                <a16:creationId xmlns:a16="http://schemas.microsoft.com/office/drawing/2014/main" id="{8F7C6508-FFD2-4947-9FCD-4A875FCF3591}"/>
              </a:ext>
            </a:extLst>
          </p:cNvPr>
          <p:cNvSpPr/>
          <p:nvPr/>
        </p:nvSpPr>
        <p:spPr>
          <a:xfrm>
            <a:off x="3987818" y="2085747"/>
            <a:ext cx="1261884" cy="523220"/>
          </a:xfrm>
          <a:prstGeom prst="rect">
            <a:avLst/>
          </a:prstGeom>
        </p:spPr>
        <p:txBody>
          <a:bodyPr wrap="none">
            <a:spAutoFit/>
          </a:bodyPr>
          <a:lstStyle/>
          <a:p>
            <a:pPr lvl="0" algn="just">
              <a:spcBef>
                <a:spcPts val="600"/>
              </a:spcBef>
              <a:spcAft>
                <a:spcPts val="600"/>
              </a:spcAft>
              <a:buClr>
                <a:srgbClr val="0099FF"/>
              </a:buClr>
            </a:pPr>
            <a:r>
              <a:rPr lang="zh-CN" altLang="zh-CN" sz="2800" dirty="0"/>
              <a:t>凸版纸</a:t>
            </a:r>
          </a:p>
        </p:txBody>
      </p:sp>
      <p:sp>
        <p:nvSpPr>
          <p:cNvPr id="10" name="矩形 9">
            <a:extLst>
              <a:ext uri="{FF2B5EF4-FFF2-40B4-BE49-F238E27FC236}">
                <a16:creationId xmlns:a16="http://schemas.microsoft.com/office/drawing/2014/main" id="{390F619C-E4DD-435D-A218-ABF9ABBB9D59}"/>
              </a:ext>
            </a:extLst>
          </p:cNvPr>
          <p:cNvSpPr/>
          <p:nvPr/>
        </p:nvSpPr>
        <p:spPr>
          <a:xfrm>
            <a:off x="5525668" y="3426173"/>
            <a:ext cx="1261884" cy="523220"/>
          </a:xfrm>
          <a:prstGeom prst="rect">
            <a:avLst/>
          </a:prstGeom>
        </p:spPr>
        <p:txBody>
          <a:bodyPr wrap="none">
            <a:spAutoFit/>
          </a:bodyPr>
          <a:lstStyle/>
          <a:p>
            <a:pPr algn="just">
              <a:spcBef>
                <a:spcPts val="600"/>
              </a:spcBef>
              <a:spcAft>
                <a:spcPts val="600"/>
              </a:spcAft>
              <a:buClr>
                <a:srgbClr val="0099FF"/>
              </a:buClr>
            </a:pPr>
            <a:r>
              <a:rPr lang="zh-CN" altLang="zh-CN" sz="2800" dirty="0"/>
              <a:t>新闻纸</a:t>
            </a:r>
          </a:p>
        </p:txBody>
      </p:sp>
      <p:sp>
        <p:nvSpPr>
          <p:cNvPr id="11" name="矩形 10">
            <a:extLst>
              <a:ext uri="{FF2B5EF4-FFF2-40B4-BE49-F238E27FC236}">
                <a16:creationId xmlns:a16="http://schemas.microsoft.com/office/drawing/2014/main" id="{EB54FBA7-93D1-4A0F-BF6F-18E547C50C0C}"/>
              </a:ext>
            </a:extLst>
          </p:cNvPr>
          <p:cNvSpPr/>
          <p:nvPr/>
        </p:nvSpPr>
        <p:spPr>
          <a:xfrm>
            <a:off x="4943783" y="5478384"/>
            <a:ext cx="1261884" cy="523220"/>
          </a:xfrm>
          <a:prstGeom prst="rect">
            <a:avLst/>
          </a:prstGeom>
        </p:spPr>
        <p:txBody>
          <a:bodyPr wrap="none">
            <a:spAutoFit/>
          </a:bodyPr>
          <a:lstStyle/>
          <a:p>
            <a:pPr algn="just">
              <a:spcBef>
                <a:spcPts val="600"/>
              </a:spcBef>
              <a:spcAft>
                <a:spcPts val="600"/>
              </a:spcAft>
              <a:buClr>
                <a:srgbClr val="0099FF"/>
              </a:buClr>
            </a:pPr>
            <a:r>
              <a:rPr lang="zh-CN" altLang="zh-CN" sz="2800" dirty="0"/>
              <a:t>字典纸</a:t>
            </a:r>
            <a:endParaRPr lang="zh-CN" altLang="en-US" sz="2800" dirty="0"/>
          </a:p>
        </p:txBody>
      </p:sp>
      <p:sp>
        <p:nvSpPr>
          <p:cNvPr id="15" name="矩形 14">
            <a:extLst>
              <a:ext uri="{FF2B5EF4-FFF2-40B4-BE49-F238E27FC236}">
                <a16:creationId xmlns:a16="http://schemas.microsoft.com/office/drawing/2014/main" id="{C2614339-B40E-4238-8FB5-900F7B999A70}"/>
              </a:ext>
            </a:extLst>
          </p:cNvPr>
          <p:cNvSpPr/>
          <p:nvPr/>
        </p:nvSpPr>
        <p:spPr>
          <a:xfrm>
            <a:off x="2709733" y="5265495"/>
            <a:ext cx="1261884" cy="523220"/>
          </a:xfrm>
          <a:prstGeom prst="rect">
            <a:avLst/>
          </a:prstGeom>
        </p:spPr>
        <p:txBody>
          <a:bodyPr wrap="none">
            <a:spAutoFit/>
          </a:bodyPr>
          <a:lstStyle/>
          <a:p>
            <a:pPr algn="just">
              <a:spcBef>
                <a:spcPts val="600"/>
              </a:spcBef>
              <a:spcAft>
                <a:spcPts val="600"/>
              </a:spcAft>
              <a:buClr>
                <a:srgbClr val="0099FF"/>
              </a:buClr>
            </a:pPr>
            <a:r>
              <a:rPr lang="zh-CN" altLang="zh-CN" sz="2800" dirty="0"/>
              <a:t>白卡纸</a:t>
            </a:r>
            <a:endParaRPr lang="zh-CN" altLang="en-US" sz="2800" dirty="0"/>
          </a:p>
        </p:txBody>
      </p:sp>
      <p:sp>
        <p:nvSpPr>
          <p:cNvPr id="16" name="矩形 15">
            <a:extLst>
              <a:ext uri="{FF2B5EF4-FFF2-40B4-BE49-F238E27FC236}">
                <a16:creationId xmlns:a16="http://schemas.microsoft.com/office/drawing/2014/main" id="{86504E30-A48E-4864-ABD3-2E02D21E3FAE}"/>
              </a:ext>
            </a:extLst>
          </p:cNvPr>
          <p:cNvSpPr/>
          <p:nvPr/>
        </p:nvSpPr>
        <p:spPr>
          <a:xfrm>
            <a:off x="2129751" y="3288272"/>
            <a:ext cx="1261884" cy="523220"/>
          </a:xfrm>
          <a:prstGeom prst="rect">
            <a:avLst/>
          </a:prstGeom>
        </p:spPr>
        <p:txBody>
          <a:bodyPr wrap="none">
            <a:spAutoFit/>
          </a:bodyPr>
          <a:lstStyle/>
          <a:p>
            <a:pPr algn="just">
              <a:spcBef>
                <a:spcPts val="600"/>
              </a:spcBef>
              <a:spcAft>
                <a:spcPts val="600"/>
              </a:spcAft>
              <a:buClr>
                <a:srgbClr val="0099FF"/>
              </a:buClr>
            </a:pPr>
            <a:r>
              <a:rPr lang="zh-CN" altLang="zh-CN" sz="2800" dirty="0"/>
              <a:t>牛皮纸</a:t>
            </a:r>
            <a:endParaRPr lang="zh-CN" altLang="en-US" sz="2800" dirty="0"/>
          </a:p>
        </p:txBody>
      </p:sp>
    </p:spTree>
    <p:extLst>
      <p:ext uri="{BB962C8B-B14F-4D97-AF65-F5344CB8AC3E}">
        <p14:creationId xmlns:p14="http://schemas.microsoft.com/office/powerpoint/2010/main" val="9641307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6221</TotalTime>
  <Words>2147</Words>
  <Application>Microsoft Office PowerPoint</Application>
  <PresentationFormat>全屏显示(4:3)</PresentationFormat>
  <Paragraphs>141</Paragraphs>
  <Slides>41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41</vt:i4>
      </vt:variant>
    </vt:vector>
  </HeadingPairs>
  <TitlesOfParts>
    <vt:vector size="46" baseType="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423</cp:revision>
  <dcterms:created xsi:type="dcterms:W3CDTF">2018-03-02T06:04:30Z</dcterms:created>
  <dcterms:modified xsi:type="dcterms:W3CDTF">2020-04-01T08:36:54Z</dcterms:modified>
</cp:coreProperties>
</file>